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370" r:id="rId2"/>
    <p:sldId id="371" r:id="rId3"/>
    <p:sldId id="373" r:id="rId4"/>
    <p:sldId id="385" r:id="rId5"/>
    <p:sldId id="458" r:id="rId6"/>
    <p:sldId id="417" r:id="rId7"/>
    <p:sldId id="383" r:id="rId8"/>
    <p:sldId id="418" r:id="rId9"/>
    <p:sldId id="419" r:id="rId10"/>
    <p:sldId id="420" r:id="rId11"/>
    <p:sldId id="374" r:id="rId12"/>
    <p:sldId id="421" r:id="rId13"/>
    <p:sldId id="422" r:id="rId14"/>
    <p:sldId id="423" r:id="rId15"/>
    <p:sldId id="424" r:id="rId16"/>
    <p:sldId id="425" r:id="rId17"/>
    <p:sldId id="426" r:id="rId18"/>
    <p:sldId id="427" r:id="rId19"/>
    <p:sldId id="428" r:id="rId20"/>
    <p:sldId id="429" r:id="rId21"/>
    <p:sldId id="430" r:id="rId22"/>
    <p:sldId id="431" r:id="rId23"/>
    <p:sldId id="432" r:id="rId24"/>
    <p:sldId id="433" r:id="rId25"/>
    <p:sldId id="434" r:id="rId26"/>
    <p:sldId id="435" r:id="rId27"/>
    <p:sldId id="437" r:id="rId28"/>
    <p:sldId id="438" r:id="rId29"/>
    <p:sldId id="439" r:id="rId30"/>
    <p:sldId id="448" r:id="rId31"/>
    <p:sldId id="444" r:id="rId32"/>
    <p:sldId id="449" r:id="rId33"/>
    <p:sldId id="446" r:id="rId34"/>
    <p:sldId id="450" r:id="rId35"/>
    <p:sldId id="451" r:id="rId36"/>
    <p:sldId id="452" r:id="rId37"/>
    <p:sldId id="453" r:id="rId38"/>
    <p:sldId id="445" r:id="rId39"/>
    <p:sldId id="454" r:id="rId40"/>
    <p:sldId id="447" r:id="rId41"/>
    <p:sldId id="456" r:id="rId42"/>
    <p:sldId id="441" r:id="rId43"/>
    <p:sldId id="443" r:id="rId44"/>
    <p:sldId id="457" r:id="rId45"/>
  </p:sldIdLst>
  <p:sldSz cx="9144000" cy="5143500" type="screen16x9"/>
  <p:notesSz cx="6858000" cy="9144000"/>
  <p:embeddedFontLst>
    <p:embeddedFont>
      <p:font typeface="KoPubDotum_Pro Bold" panose="020B0600000101010101" charset="-127"/>
      <p:bold r:id="rId47"/>
    </p:embeddedFont>
    <p:embeddedFont>
      <p:font typeface="NANUMGOTHIC EXTRABOLD" panose="020B0600000101010101" charset="-127"/>
      <p:bold r:id="rId48"/>
    </p:embeddedFont>
    <p:embeddedFont>
      <p:font typeface="NanumSquareRoundOTF" panose="020B0600000101010101" charset="-127"/>
      <p:regular r:id="rId49"/>
      <p:bold r:id="rId50"/>
    </p:embeddedFont>
    <p:embeddedFont>
      <p:font typeface="Nanum Gothic ExtraBold" panose="020B0600000101010101" charset="0"/>
      <p:bold r:id="rId51"/>
      <p:italic r:id="rId52"/>
      <p:boldItalic r:id="rId53"/>
    </p:embeddedFont>
    <p:embeddedFont>
      <p:font typeface="NanumSquare ExtraBold" panose="020B0600000101010101" pitchFamily="50" charset="-127"/>
      <p:bold r:id="rId54"/>
    </p:embeddedFont>
    <p:embeddedFont>
      <p:font typeface="NanumSquareRound Bold" panose="020B0600000101010101" pitchFamily="50" charset="-127"/>
      <p:bold r:id="rId55"/>
    </p:embeddedFont>
    <p:embeddedFont>
      <p:font typeface="NanumSquareRound Regular" panose="020B0600000101010101" pitchFamily="50" charset="-127"/>
      <p:regular r:id="rId56"/>
    </p:embeddedFont>
    <p:embeddedFont>
      <p:font typeface="나눔고딕 ExtraBold" panose="020D0904000000000000" pitchFamily="50" charset="-127"/>
      <p:bold r:id="rId57"/>
    </p:embeddedFont>
    <p:embeddedFont>
      <p:font typeface="나눔스퀘어 Bold" panose="020B0600000101010101" pitchFamily="50" charset="-127"/>
      <p:bold r:id="rId58"/>
    </p:embeddedFont>
    <p:embeddedFont>
      <p:font typeface="나눔스퀘어라운드 Bold" panose="020B0600000101010101" pitchFamily="50" charset="-127"/>
      <p:bold r:id="rId59"/>
    </p:embeddedFont>
    <p:embeddedFont>
      <p:font typeface="나눔스퀘어라운드 ExtraBold" panose="020B0600000101010101" pitchFamily="50" charset="-127"/>
      <p:bold r:id="rId60"/>
    </p:embeddedFont>
    <p:embeddedFont>
      <p:font typeface="맑은 고딕" panose="020B0503020000020004" pitchFamily="50" charset="-127"/>
      <p:regular r:id="rId61"/>
      <p:bold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24E"/>
    <a:srgbClr val="160848"/>
    <a:srgbClr val="403F43"/>
    <a:srgbClr val="10253F"/>
    <a:srgbClr val="FFFFFE"/>
    <a:srgbClr val="4470A7"/>
    <a:srgbClr val="1F4E79"/>
    <a:srgbClr val="E7E4EA"/>
    <a:srgbClr val="F6FA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" autoAdjust="0"/>
    <p:restoredTop sz="86214" autoAdjust="0"/>
  </p:normalViewPr>
  <p:slideViewPr>
    <p:cSldViewPr>
      <p:cViewPr varScale="1">
        <p:scale>
          <a:sx n="129" d="100"/>
          <a:sy n="129" d="100"/>
        </p:scale>
        <p:origin x="738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5D2-4525-4421-8550-6A308B903DE8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0FB0-3C61-402D-BAEE-59161479C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488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778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17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720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317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573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682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529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154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48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970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881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708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18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797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482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051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45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880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8118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7946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720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8383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2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6035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630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7507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11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925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683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4062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56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6815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452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2731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9862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9926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45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MyKeyPair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클래스에는 </a:t>
            </a: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심볼릭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상수들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개인키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공개키 필드가 있고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1~4</a:t>
            </a: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까지의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메소드들로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이루어져있음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893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MyKeyPair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클래스에는 </a:t>
            </a: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심볼릭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상수들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개인키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공개키 필드가 있고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1~4</a:t>
            </a: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까지의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메소드들로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이루어져있음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348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시연영상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넣기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사용자 인터페이스에 대한 설명은 시연하면서 같이 </a:t>
            </a:r>
            <a:r>
              <a:rPr lang="ko-KR" altLang="en-US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설명하게다고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말하기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044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120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87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2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5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rgbClr val="E7E4EA"/>
            </a:gs>
            <a:gs pos="100000">
              <a:srgbClr val="E7E4EA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https://lh3.googleusercontent.com/IMJ1Hc3E7crGAzhQTJ8yZZc4ys8lvGPpOvfDqBhiXomRxkb6w_nRxoBCK21ASNf55ZKodbBv6xMSXGttzdyeTMuU3wa5Uvn6xoTpOoQP2ZLXy6NBNmIu-rbinqr90uDmu-Bc67p-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92134" y="2202418"/>
            <a:ext cx="546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제목을 적어주세요</a:t>
            </a:r>
            <a:endParaRPr lang="ko-KR" altLang="en-US" sz="2000" b="1" spc="300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3949390" y="1777463"/>
            <a:ext cx="228765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04248" y="2742055"/>
            <a:ext cx="4500000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F0AEE3-F2BA-4E5E-70BD-7110ED066C74}"/>
              </a:ext>
            </a:extLst>
          </p:cNvPr>
          <p:cNvGrpSpPr/>
          <p:nvPr/>
        </p:nvGrpSpPr>
        <p:grpSpPr>
          <a:xfrm>
            <a:off x="2295293" y="1777035"/>
            <a:ext cx="4508955" cy="229193"/>
            <a:chOff x="2295293" y="1777035"/>
            <a:chExt cx="4508955" cy="2291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6C91245-AE2D-C601-942E-D1CDB7B18A11}"/>
                </a:ext>
              </a:extLst>
            </p:cNvPr>
            <p:cNvGrpSpPr/>
            <p:nvPr/>
          </p:nvGrpSpPr>
          <p:grpSpPr>
            <a:xfrm>
              <a:off x="2295293" y="1777035"/>
              <a:ext cx="4499999" cy="229193"/>
              <a:chOff x="2295293" y="1777035"/>
              <a:chExt cx="4499999" cy="229193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2295293" y="1777249"/>
                <a:ext cx="1621226" cy="228767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>
                <a:off x="3916519" y="1777035"/>
                <a:ext cx="217037" cy="229193"/>
              </a:xfrm>
              <a:prstGeom prst="rt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178369" y="1777250"/>
                <a:ext cx="2616923" cy="22876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043398" y="1790572"/>
              <a:ext cx="17608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spc="30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부제목을 적어주세요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7C27DF-615F-0544-9B80-ED198D0D6272}"/>
              </a:ext>
            </a:extLst>
          </p:cNvPr>
          <p:cNvSpPr/>
          <p:nvPr/>
        </p:nvSpPr>
        <p:spPr>
          <a:xfrm>
            <a:off x="5009291" y="2958079"/>
            <a:ext cx="2153239" cy="28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150000"/>
              </a:lnSpc>
              <a:spcBef>
                <a:spcPts val="130"/>
              </a:spcBef>
              <a:spcAft>
                <a:spcPts val="130"/>
              </a:spcAft>
            </a:pPr>
            <a:r>
              <a:rPr lang="ko-KR" altLang="en-US" sz="900" kern="1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Round Regular" panose="020B0600000101010101" pitchFamily="34" charset="-127"/>
                <a:ea typeface="NanumSquareRound Regular" panose="020B0600000101010101" pitchFamily="34" charset="-127"/>
                <a:cs typeface="Times New Roman" panose="02020603050405020304" pitchFamily="18" charset="0"/>
              </a:rPr>
              <a:t>이름을 적어주세요</a:t>
            </a:r>
            <a:endParaRPr lang="ko-Kore-KR" altLang="ko-Kore-KR" sz="900" kern="100" spc="3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Round Regular" panose="020B0600000101010101" pitchFamily="34" charset="-127"/>
              <a:ea typeface="NanumSquareRound Regular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3" y="205707"/>
            <a:ext cx="1430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308304" y="198012"/>
            <a:ext cx="17067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기능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연결선 12">
            <a:extLst>
              <a:ext uri="{FF2B5EF4-FFF2-40B4-BE49-F238E27FC236}">
                <a16:creationId xmlns:a16="http://schemas.microsoft.com/office/drawing/2014/main" id="{3199E5EB-0E56-5144-A8C3-5AEFC6F12236}"/>
              </a:ext>
            </a:extLst>
          </p:cNvPr>
          <p:cNvCxnSpPr>
            <a:cxnSpLocks/>
          </p:cNvCxnSpPr>
          <p:nvPr/>
        </p:nvCxnSpPr>
        <p:spPr>
          <a:xfrm>
            <a:off x="301878" y="987574"/>
            <a:ext cx="138980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45FD7F-F210-9745-8EA2-AFA97A37D70C}"/>
              </a:ext>
            </a:extLst>
          </p:cNvPr>
          <p:cNvSpPr txBox="1"/>
          <p:nvPr/>
        </p:nvSpPr>
        <p:spPr>
          <a:xfrm>
            <a:off x="220973" y="602781"/>
            <a:ext cx="195700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관련 기능</a:t>
            </a:r>
            <a:endParaRPr lang="en-US" altLang="ko-KR" sz="17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7D621B-0C88-1046-9A8A-25714A3EDFF6}"/>
              </a:ext>
            </a:extLst>
          </p:cNvPr>
          <p:cNvSpPr txBox="1"/>
          <p:nvPr/>
        </p:nvSpPr>
        <p:spPr>
          <a:xfrm>
            <a:off x="5929085" y="2919803"/>
            <a:ext cx="3197646" cy="1825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5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1)</a:t>
            </a:r>
            <a:r>
              <a:rPr lang="ko-KR" altLang="en-US" sz="95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내가 판매 및 교환 등록한 식품 확인 </a:t>
            </a:r>
            <a:endParaRPr lang="en-US" altLang="ko-KR" sz="95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회원은 자신이 등록한 식품을 확인 할 수 있다</a:t>
            </a:r>
            <a:r>
              <a:rPr lang="en-US" altLang="ko-KR" sz="9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5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2)</a:t>
            </a:r>
            <a:r>
              <a:rPr lang="ko-KR" altLang="en-US" sz="95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내가 등록한 댓글 확인 </a:t>
            </a:r>
            <a:endParaRPr lang="en-US" altLang="ko-KR" sz="95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회원은 자신이 등록한 댓글 목록을 확인할 수 있다</a:t>
            </a:r>
            <a:r>
              <a:rPr lang="en-US" altLang="ko-KR" sz="9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5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3)</a:t>
            </a:r>
            <a:r>
              <a:rPr lang="ko-KR" altLang="en-US" sz="95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내가 </a:t>
            </a:r>
            <a:r>
              <a:rPr lang="ko-KR" altLang="en-US" sz="95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공동구매한</a:t>
            </a:r>
            <a:r>
              <a:rPr lang="ko-KR" altLang="en-US" sz="95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식품 확인 </a:t>
            </a:r>
            <a:endParaRPr lang="en-US" altLang="ko-KR" sz="95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회원은 자신이 </a:t>
            </a:r>
            <a:r>
              <a:rPr lang="ko-KR" altLang="en-US" sz="95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공동구매한</a:t>
            </a:r>
            <a:r>
              <a:rPr lang="ko-KR" altLang="en-US" sz="9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식품 목록을 확인할 수 있다</a:t>
            </a:r>
            <a:r>
              <a:rPr lang="en-US" altLang="ko-KR" sz="9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5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4)</a:t>
            </a:r>
            <a:r>
              <a:rPr lang="ko-KR" altLang="en-US" sz="95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내가 공동구매 신청한 식품 확인 </a:t>
            </a:r>
            <a:endParaRPr lang="en-US" altLang="ko-KR" sz="95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회원은 자신이 공동구매 신청한 식품 목록을 확인할 수 있다</a:t>
            </a:r>
            <a:r>
              <a:rPr lang="en-US" altLang="ko-KR" sz="9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8E7F89-AB14-ED4A-83A2-B7EFEE82B98F}"/>
              </a:ext>
            </a:extLst>
          </p:cNvPr>
          <p:cNvGrpSpPr/>
          <p:nvPr/>
        </p:nvGrpSpPr>
        <p:grpSpPr>
          <a:xfrm>
            <a:off x="730580" y="1435178"/>
            <a:ext cx="1372811" cy="1306404"/>
            <a:chOff x="595464" y="1831120"/>
            <a:chExt cx="1603135" cy="152558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9E65BF7-F303-084F-91D3-5F03E801A108}"/>
                </a:ext>
              </a:extLst>
            </p:cNvPr>
            <p:cNvSpPr/>
            <p:nvPr/>
          </p:nvSpPr>
          <p:spPr>
            <a:xfrm>
              <a:off x="621620" y="1831120"/>
              <a:ext cx="1543050" cy="1525587"/>
            </a:xfrm>
            <a:prstGeom prst="ellipse">
              <a:avLst/>
            </a:prstGeom>
            <a:noFill/>
            <a:ln w="762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53C3674-6336-D545-AEEE-0F6D30C92215}"/>
                </a:ext>
              </a:extLst>
            </p:cNvPr>
            <p:cNvSpPr txBox="1"/>
            <p:nvPr/>
          </p:nvSpPr>
          <p:spPr>
            <a:xfrm>
              <a:off x="595464" y="2427569"/>
              <a:ext cx="1603135" cy="323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회원가입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CDE1A4-B6D3-5F40-99B8-DCF02D9DFF0D}"/>
              </a:ext>
            </a:extLst>
          </p:cNvPr>
          <p:cNvGrpSpPr/>
          <p:nvPr/>
        </p:nvGrpSpPr>
        <p:grpSpPr>
          <a:xfrm>
            <a:off x="3439510" y="1431230"/>
            <a:ext cx="1372811" cy="1306405"/>
            <a:chOff x="2710814" y="1826357"/>
            <a:chExt cx="1603135" cy="1525588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340BDB7-6398-AD42-9C01-F386F03F68CA}"/>
                </a:ext>
              </a:extLst>
            </p:cNvPr>
            <p:cNvSpPr/>
            <p:nvPr/>
          </p:nvSpPr>
          <p:spPr>
            <a:xfrm>
              <a:off x="2740857" y="1826357"/>
              <a:ext cx="1543050" cy="1525588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01B9E7-EAB1-E94E-991E-1D97A2C9B4BB}"/>
                </a:ext>
              </a:extLst>
            </p:cNvPr>
            <p:cNvSpPr txBox="1"/>
            <p:nvPr/>
          </p:nvSpPr>
          <p:spPr>
            <a:xfrm>
              <a:off x="2710814" y="2248461"/>
              <a:ext cx="1603135" cy="723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로그인 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로그아웃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8EA975-08B9-F24F-9C04-506232FAEA13}"/>
              </a:ext>
            </a:extLst>
          </p:cNvPr>
          <p:cNvGrpSpPr/>
          <p:nvPr/>
        </p:nvGrpSpPr>
        <p:grpSpPr>
          <a:xfrm>
            <a:off x="6177495" y="1434460"/>
            <a:ext cx="1372811" cy="1306405"/>
            <a:chOff x="4826164" y="1826357"/>
            <a:chExt cx="1603135" cy="1525588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0F891D4-9FE2-354B-8A04-8FA0FF2DF16E}"/>
                </a:ext>
              </a:extLst>
            </p:cNvPr>
            <p:cNvSpPr/>
            <p:nvPr/>
          </p:nvSpPr>
          <p:spPr>
            <a:xfrm>
              <a:off x="4860094" y="1826357"/>
              <a:ext cx="1543050" cy="1525588"/>
            </a:xfrm>
            <a:prstGeom prst="ellipse">
              <a:avLst/>
            </a:prstGeom>
            <a:noFill/>
            <a:ln w="76200">
              <a:solidFill>
                <a:srgbClr val="589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b="1"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0A7490-0CB0-5840-B4FB-4F3D0A12254B}"/>
                </a:ext>
              </a:extLst>
            </p:cNvPr>
            <p:cNvSpPr txBox="1"/>
            <p:nvPr/>
          </p:nvSpPr>
          <p:spPr>
            <a:xfrm>
              <a:off x="4826164" y="2435654"/>
              <a:ext cx="1603135" cy="323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마이페이지</a:t>
              </a:r>
              <a:endPara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5488565-9775-244C-B614-91599A28E6B0}"/>
              </a:ext>
            </a:extLst>
          </p:cNvPr>
          <p:cNvSpPr txBox="1"/>
          <p:nvPr/>
        </p:nvSpPr>
        <p:spPr>
          <a:xfrm>
            <a:off x="-29086" y="2919803"/>
            <a:ext cx="2885486" cy="30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이용을 위해 회원가입을 할 수 있다</a:t>
            </a:r>
            <a:r>
              <a:rPr lang="en-US" altLang="ko-KR" sz="9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670F11-FC2D-854D-9E33-981B7C3277C7}"/>
              </a:ext>
            </a:extLst>
          </p:cNvPr>
          <p:cNvSpPr txBox="1"/>
          <p:nvPr/>
        </p:nvSpPr>
        <p:spPr>
          <a:xfrm>
            <a:off x="2483968" y="2919803"/>
            <a:ext cx="3283893" cy="30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공동구매 및 거래를 위해 로그인 </a:t>
            </a:r>
            <a:r>
              <a:rPr lang="en-US" altLang="ko-KR" sz="9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9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로그아웃을 할 수 있다</a:t>
            </a:r>
            <a:r>
              <a:rPr lang="en-US" altLang="ko-KR" sz="9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363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36296" y="198012"/>
            <a:ext cx="1778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구조 및 구성 요소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07FD9-9B32-4349-BCAF-35C98088B92E}"/>
              </a:ext>
            </a:extLst>
          </p:cNvPr>
          <p:cNvSpPr txBox="1"/>
          <p:nvPr/>
        </p:nvSpPr>
        <p:spPr>
          <a:xfrm>
            <a:off x="3095836" y="2021600"/>
            <a:ext cx="2952328" cy="1100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b="1" spc="210" dirty="0">
                <a:ln>
                  <a:solidFill>
                    <a:schemeClr val="accent1">
                      <a:lumMod val="60000"/>
                      <a:lumOff val="40000"/>
                      <a:alpha val="1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2600" b="1" spc="210" dirty="0">
              <a:ln>
                <a:solidFill>
                  <a:schemeClr val="accent1">
                    <a:lumMod val="60000"/>
                    <a:lumOff val="40000"/>
                    <a:alpha val="1000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구조 및 구성 요소</a:t>
            </a:r>
          </a:p>
        </p:txBody>
      </p:sp>
    </p:spTree>
    <p:extLst>
      <p:ext uri="{BB962C8B-B14F-4D97-AF65-F5344CB8AC3E}">
        <p14:creationId xmlns:p14="http://schemas.microsoft.com/office/powerpoint/2010/main" val="388832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36296" y="198012"/>
            <a:ext cx="1778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구조 및 구성 요소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3">
            <a:extLst>
              <a:ext uri="{FF2B5EF4-FFF2-40B4-BE49-F238E27FC236}">
                <a16:creationId xmlns:a16="http://schemas.microsoft.com/office/drawing/2014/main" id="{45AB00BB-E923-0245-8226-9229317E3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373" y="987574"/>
            <a:ext cx="6405084" cy="372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D03450-FF3C-8C42-9AD4-CEAF92202920}"/>
              </a:ext>
            </a:extLst>
          </p:cNvPr>
          <p:cNvSpPr/>
          <p:nvPr/>
        </p:nvSpPr>
        <p:spPr>
          <a:xfrm>
            <a:off x="179464" y="932829"/>
            <a:ext cx="200247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/>
            <a:r>
              <a:rPr lang="en-US" altLang="ko-Kore-KR" sz="1700" b="1" kern="100" dirty="0">
                <a:effectLst/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rPr>
              <a:t>DB Schema</a:t>
            </a:r>
            <a:r>
              <a:rPr lang="ko-KR" altLang="en-US" sz="1700" b="1" kern="100" dirty="0">
                <a:effectLst/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rPr>
              <a:t> 설계도</a:t>
            </a:r>
            <a:endParaRPr lang="ko-Kore-KR" altLang="ko-Kore-KR" sz="1700" b="1" kern="100" dirty="0">
              <a:effectLst/>
              <a:latin typeface="NANUMGOTHIC EXTRABOLD" panose="020D0604000000000000" pitchFamily="34" charset="-127"/>
              <a:ea typeface="NANUMGOTHIC EXTRABOLD" panose="020D0604000000000000" pitchFamily="34" charset="-127"/>
              <a:cs typeface="Times New Roman" panose="02020603050405020304" pitchFamily="18" charset="0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BF6E7829-6BA3-224B-92D8-022B92466BBC}"/>
              </a:ext>
            </a:extLst>
          </p:cNvPr>
          <p:cNvCxnSpPr>
            <a:cxnSpLocks/>
          </p:cNvCxnSpPr>
          <p:nvPr/>
        </p:nvCxnSpPr>
        <p:spPr>
          <a:xfrm>
            <a:off x="2197016" y="987574"/>
            <a:ext cx="0" cy="24445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05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36296" y="198012"/>
            <a:ext cx="1778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구조 및 구성 요소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8AFC9B9-07D2-8A4B-9E23-21E728585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246074"/>
              </p:ext>
            </p:extLst>
          </p:nvPr>
        </p:nvGraphicFramePr>
        <p:xfrm>
          <a:off x="1138654" y="1163901"/>
          <a:ext cx="6866692" cy="3803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065">
                  <a:extLst>
                    <a:ext uri="{9D8B030D-6E8A-4147-A177-3AD203B41FA5}">
                      <a16:colId xmlns:a16="http://schemas.microsoft.com/office/drawing/2014/main" val="503118875"/>
                    </a:ext>
                  </a:extLst>
                </a:gridCol>
                <a:gridCol w="5246627">
                  <a:extLst>
                    <a:ext uri="{9D8B030D-6E8A-4147-A177-3AD203B41FA5}">
                      <a16:colId xmlns:a16="http://schemas.microsoft.com/office/drawing/2014/main" val="676825946"/>
                    </a:ext>
                  </a:extLst>
                </a:gridCol>
              </a:tblGrid>
              <a:tr h="1658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i="0" kern="0" dirty="0">
                          <a:solidFill>
                            <a:srgbClr val="000000"/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Times New Roman" panose="02020603050405020304" pitchFamily="18" charset="0"/>
                        </a:rPr>
                        <a:t>테이블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582524"/>
                  </a:ext>
                </a:extLst>
              </a:tr>
              <a:tr h="68561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item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관리자가 공동구매할 상품을 올리는 게시</a:t>
                      </a: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글</a:t>
                      </a:r>
                      <a:endParaRPr lang="en-US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food 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테이블과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account (user)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테이블을 참조</a:t>
                      </a: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공동구매할 상품을 올리는 사람은 </a:t>
                      </a: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     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관리자이므로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account 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테이블에서 관리자 계정만을 참조할 것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)</a:t>
                      </a:r>
                      <a:r>
                        <a:rPr lang="ko-Kore-KR" altLang="ko-Kore-KR" sz="1100" b="0" i="0" dirty="0"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 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485851"/>
                  </a:ext>
                </a:extLst>
              </a:tr>
              <a:tr h="35386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food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식품들에 대한 정보를 담고 있는 테이블</a:t>
                      </a:r>
                      <a:endParaRPr lang="en-US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식품 이름 외에 분류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영양정보들을 담고 있다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.</a:t>
                      </a:r>
                      <a:r>
                        <a:rPr lang="ko-Kore-KR" altLang="ko-Kore-KR" sz="1100" b="0" i="0" dirty="0"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 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866016"/>
                  </a:ext>
                </a:extLst>
              </a:tr>
              <a:tr h="1879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category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카테고리 관련 테이블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631926"/>
                  </a:ext>
                </a:extLst>
              </a:tr>
              <a:tr h="151499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order_reg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공동구매 게시글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(item)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과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account 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테이블을 참조하는 테이블</a:t>
                      </a:r>
                      <a:endParaRPr lang="en-US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사용자가 공동구매 게시글을 보고 구매신청을 할 경우 데이터가 추가</a:t>
                      </a: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됨</a:t>
                      </a:r>
                      <a:endParaRPr lang="en-US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주문 상태는 참조하고 있는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item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테이블의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ore-KR" sz="1100" b="0" i="0" kern="1200" dirty="0" err="1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item_status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을 참고</a:t>
                      </a: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한다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. 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즉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en-US" altLang="ko-Kore-KR" sz="1100" b="0" i="0" kern="1200" dirty="0" err="1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item_status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가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‘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공구진행중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’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이면 주문상태는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‘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구매대기중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’, ‘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공구모집완료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’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이면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‘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구매완료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’, ‘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공구모집실패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’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이면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‘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주문실패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’ 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혹은 해당 레코드가 삭제되는 형식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804933"/>
                  </a:ext>
                </a:extLst>
              </a:tr>
              <a:tr h="1879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account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회원들의 정보를 담고 있는 테이블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12966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D68207-AC23-A249-AD11-BBA9C9AE0547}"/>
              </a:ext>
            </a:extLst>
          </p:cNvPr>
          <p:cNvSpPr/>
          <p:nvPr/>
        </p:nvSpPr>
        <p:spPr>
          <a:xfrm>
            <a:off x="1139456" y="699542"/>
            <a:ext cx="127150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ore-KR" altLang="en-US" sz="1700" b="1" kern="100" dirty="0"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rPr>
              <a:t>테이블 설명</a:t>
            </a:r>
            <a:endParaRPr lang="ko-Kore-KR" altLang="ko-Kore-KR" sz="1700" b="1" kern="100" dirty="0">
              <a:effectLst/>
              <a:latin typeface="NANUMGOTHIC EXTRABOLD" panose="020D0604000000000000" pitchFamily="34" charset="-127"/>
              <a:ea typeface="NANUMGOTHIC EXTRABOLD" panose="020D0604000000000000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50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36296" y="198012"/>
            <a:ext cx="1778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구조 및 구성 요소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C6EF9DC-33CC-4D40-AEA1-125B4237A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871837"/>
              </p:ext>
            </p:extLst>
          </p:nvPr>
        </p:nvGraphicFramePr>
        <p:xfrm>
          <a:off x="1204352" y="1243027"/>
          <a:ext cx="6883015" cy="290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291">
                  <a:extLst>
                    <a:ext uri="{9D8B030D-6E8A-4147-A177-3AD203B41FA5}">
                      <a16:colId xmlns:a16="http://schemas.microsoft.com/office/drawing/2014/main" val="503118875"/>
                    </a:ext>
                  </a:extLst>
                </a:gridCol>
                <a:gridCol w="5146724">
                  <a:extLst>
                    <a:ext uri="{9D8B030D-6E8A-4147-A177-3AD203B41FA5}">
                      <a16:colId xmlns:a16="http://schemas.microsoft.com/office/drawing/2014/main" val="676825946"/>
                    </a:ext>
                  </a:extLst>
                </a:gridCol>
              </a:tblGrid>
              <a:tr h="2486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 i="0" kern="0" dirty="0">
                          <a:solidFill>
                            <a:srgbClr val="000000"/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Times New Roman" panose="02020603050405020304" pitchFamily="18" charset="0"/>
                        </a:rPr>
                        <a:t>테이블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582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liked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회원이 찜한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item(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공동구매 게시글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)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에 대한 리스트를 담고 있는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60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post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회원간 거래를 위해 작성하는 게시글에 대한 테이</a:t>
                      </a: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블</a:t>
                      </a:r>
                      <a:endParaRPr lang="en-US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title, content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와 같은 일반적인 게시글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form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이 아니라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en-US" altLang="ko-Kore-KR" sz="1100" b="0" i="0" kern="1200" dirty="0" err="1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food_name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en-US" altLang="ko-Kore-KR" sz="1100" b="0" i="0" kern="1200" dirty="0" err="1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trade_type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en-US" altLang="ko-Kore-KR" sz="1100" b="0" i="0" kern="1200" dirty="0" err="1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trade_status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, price, quantity, unit, </a:t>
                      </a:r>
                      <a:r>
                        <a:rPr lang="en-US" altLang="ko-Kore-KR" sz="1100" b="0" i="0" kern="1200" dirty="0" err="1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exp_dt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(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유통기한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), </a:t>
                      </a:r>
                      <a:r>
                        <a:rPr lang="en-US" altLang="ko-Kore-KR" sz="1100" b="0" i="0" kern="1200" dirty="0" err="1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ship_type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등 상세한 입력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form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을 사용하여 판매 및 교환 게시글을 작성하게 한다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.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171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comment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post 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테이블에 달리는 댓글 관련 테이블</a:t>
                      </a:r>
                      <a:endParaRPr lang="en-US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향후 부가적으로 해당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post 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작성자와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comment 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작성자만 확인할 수 있는 댓글을 작성할 수 있는 기능을 추가할지 논의중이다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. (secret 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필드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) </a:t>
                      </a:r>
                      <a:r>
                        <a:rPr lang="ko-Kore-KR" altLang="ko-Kore-KR" sz="1100" b="0" i="0" dirty="0"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 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656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image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post 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테이블과</a:t>
                      </a:r>
                      <a:r>
                        <a:rPr lang="en-US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item </a:t>
                      </a:r>
                      <a:r>
                        <a:rPr lang="ko-Kore-KR" altLang="ko-Kore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테이블에 사용되는 이미지들에 대한 정보를 담고 있는 테이블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05438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BD26C8-C31E-8244-BFC8-374FB2D8F9AE}"/>
              </a:ext>
            </a:extLst>
          </p:cNvPr>
          <p:cNvSpPr/>
          <p:nvPr/>
        </p:nvSpPr>
        <p:spPr>
          <a:xfrm>
            <a:off x="1204352" y="771550"/>
            <a:ext cx="127150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ore-KR" altLang="en-US" sz="1700" b="1" kern="100" dirty="0"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rPr>
              <a:t>테이블 설명</a:t>
            </a:r>
            <a:endParaRPr lang="ko-Kore-KR" altLang="ko-Kore-KR" sz="1700" b="1" kern="100" dirty="0">
              <a:effectLst/>
              <a:latin typeface="NANUMGOTHIC EXTRABOLD" panose="020D0604000000000000" pitchFamily="34" charset="-127"/>
              <a:ea typeface="NANUMGOTHIC EXTRABOLD" panose="020D0604000000000000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66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36296" y="198012"/>
            <a:ext cx="1778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구조 및 구성 요소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6C76EAA-E5CF-1A45-B002-B8BE3C035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331390"/>
              </p:ext>
            </p:extLst>
          </p:nvPr>
        </p:nvGraphicFramePr>
        <p:xfrm>
          <a:off x="1130492" y="1275606"/>
          <a:ext cx="6883015" cy="3343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291">
                  <a:extLst>
                    <a:ext uri="{9D8B030D-6E8A-4147-A177-3AD203B41FA5}">
                      <a16:colId xmlns:a16="http://schemas.microsoft.com/office/drawing/2014/main" val="503118875"/>
                    </a:ext>
                  </a:extLst>
                </a:gridCol>
                <a:gridCol w="5146724">
                  <a:extLst>
                    <a:ext uri="{9D8B030D-6E8A-4147-A177-3AD203B41FA5}">
                      <a16:colId xmlns:a16="http://schemas.microsoft.com/office/drawing/2014/main" val="676825946"/>
                    </a:ext>
                  </a:extLst>
                </a:gridCol>
              </a:tblGrid>
              <a:tr h="2749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kern="0" dirty="0">
                          <a:solidFill>
                            <a:srgbClr val="000000"/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Times New Roman" panose="02020603050405020304" pitchFamily="18" charset="0"/>
                        </a:rPr>
                        <a:t>Class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582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Account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회원의 상세 정보를 관리하는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DTO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60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Category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카테고리 정보를 관리하기 위한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DTO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171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Comment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거래</a:t>
                      </a: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 식품의 댓글 정보를 관리하기 위한 </a:t>
                      </a:r>
                      <a:r>
                        <a:rPr lang="en-US" altLang="ko-KR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DTO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656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Food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공동구매에 등록될 식품 정보를 관리하기 위한 </a:t>
                      </a:r>
                      <a:r>
                        <a:rPr lang="en-US" altLang="ko-KR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DTO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05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Image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공동구매 식품과 회원간 거래 식품에 첨부되는 이미지를 관리하는 </a:t>
                      </a:r>
                      <a:r>
                        <a:rPr lang="en-US" altLang="ko-KR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DTO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46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Item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공동구매 식품 정보를 관리하기 위한 </a:t>
                      </a:r>
                      <a:r>
                        <a:rPr lang="en-US" altLang="ko-KR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DTO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819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Order_reg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공동구매 신청 정보를 관리하는 </a:t>
                      </a:r>
                      <a:r>
                        <a:rPr lang="en-US" altLang="ko-KR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DTO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08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Post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회원간 식품 거래에 사용하는 식품 정보를 관리하기 위한 </a:t>
                      </a:r>
                      <a:r>
                        <a:rPr lang="en-US" altLang="ko-KR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DTO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7627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WishItem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ore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회원의</a:t>
                      </a: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 </a:t>
                      </a:r>
                      <a:r>
                        <a:rPr lang="ko-KR" altLang="en-US" sz="11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찜하기</a:t>
                      </a: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 목록에 대한 정보를 관리하는 </a:t>
                      </a:r>
                      <a:r>
                        <a:rPr lang="en-US" altLang="ko-KR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DTO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916635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4C7CE9-EB0D-1849-BED0-C81810122FCA}"/>
              </a:ext>
            </a:extLst>
          </p:cNvPr>
          <p:cNvSpPr/>
          <p:nvPr/>
        </p:nvSpPr>
        <p:spPr>
          <a:xfrm>
            <a:off x="1080402" y="880849"/>
            <a:ext cx="219515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ore-KR" sz="1700" b="1" kern="100" dirty="0">
                <a:effectLst/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rPr>
              <a:t>DTO (Domain Class)</a:t>
            </a:r>
            <a:endParaRPr lang="ko-Kore-KR" altLang="ko-Kore-KR" sz="1700" b="1" kern="100" dirty="0">
              <a:effectLst/>
              <a:latin typeface="NANUMGOTHIC EXTRABOLD" panose="020D0604000000000000" pitchFamily="34" charset="-127"/>
              <a:ea typeface="NANUMGOTHIC EXTRABOLD" panose="020D0604000000000000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02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36296" y="198012"/>
            <a:ext cx="1778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구조 및 구성 요소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B56ECD5-F128-434E-8E67-C04DA1DD315D}"/>
              </a:ext>
            </a:extLst>
          </p:cNvPr>
          <p:cNvGrpSpPr/>
          <p:nvPr/>
        </p:nvGrpSpPr>
        <p:grpSpPr>
          <a:xfrm>
            <a:off x="1034728" y="771550"/>
            <a:ext cx="1560042" cy="365803"/>
            <a:chOff x="747739" y="767057"/>
            <a:chExt cx="2340207" cy="137535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ED68207-AC23-A249-AD11-BBA9C9AE0547}"/>
                </a:ext>
              </a:extLst>
            </p:cNvPr>
            <p:cNvSpPr/>
            <p:nvPr/>
          </p:nvSpPr>
          <p:spPr>
            <a:xfrm>
              <a:off x="747739" y="767057"/>
              <a:ext cx="2340207" cy="13307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en-US" altLang="ko-Kore-KR" sz="1700" b="1" kern="100" dirty="0">
                  <a:latin typeface="NANUMGOTHIC EXTRABOLD" panose="020D0604000000000000" pitchFamily="34" charset="-127"/>
                  <a:ea typeface="NANUMGOTHIC EXTRABOLD" panose="020D0604000000000000" pitchFamily="34" charset="-127"/>
                  <a:cs typeface="Times New Roman" panose="02020603050405020304" pitchFamily="18" charset="0"/>
                </a:rPr>
                <a:t>CONTROLLER</a:t>
              </a:r>
              <a:endParaRPr lang="ko-Kore-KR" altLang="ko-Kore-KR" sz="1700" b="1" kern="100" dirty="0">
                <a:effectLst/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3E123555-6D41-0040-B5BE-1FAD8631585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39" y="2142411"/>
              <a:ext cx="2340207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6C76EAA-E5CF-1A45-B002-B8BE3C035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420239"/>
              </p:ext>
            </p:extLst>
          </p:nvPr>
        </p:nvGraphicFramePr>
        <p:xfrm>
          <a:off x="1034728" y="1699232"/>
          <a:ext cx="68830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291">
                  <a:extLst>
                    <a:ext uri="{9D8B030D-6E8A-4147-A177-3AD203B41FA5}">
                      <a16:colId xmlns:a16="http://schemas.microsoft.com/office/drawing/2014/main" val="503118875"/>
                    </a:ext>
                  </a:extLst>
                </a:gridCol>
                <a:gridCol w="5146724">
                  <a:extLst>
                    <a:ext uri="{9D8B030D-6E8A-4147-A177-3AD203B41FA5}">
                      <a16:colId xmlns:a16="http://schemas.microsoft.com/office/drawing/2014/main" val="676825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AdminPageController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관리자가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등록한 공동구매 식품 목록 및 공동구매 신청 회원 조회 요청 처리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60461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52F9215-39D0-E541-A362-02AE0323D5F2}"/>
              </a:ext>
            </a:extLst>
          </p:cNvPr>
          <p:cNvSpPr txBox="1"/>
          <p:nvPr/>
        </p:nvSpPr>
        <p:spPr>
          <a:xfrm>
            <a:off x="963521" y="1265131"/>
            <a:ext cx="1872206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관리자 관련 </a:t>
            </a:r>
            <a:r>
              <a:rPr lang="en-US" altLang="ko-KR" sz="13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Controller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B93A1-45D8-7B4A-BC51-5CE419277AE5}"/>
              </a:ext>
            </a:extLst>
          </p:cNvPr>
          <p:cNvSpPr txBox="1"/>
          <p:nvPr/>
        </p:nvSpPr>
        <p:spPr>
          <a:xfrm>
            <a:off x="963521" y="2583101"/>
            <a:ext cx="1872206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회원 관련 </a:t>
            </a:r>
            <a:r>
              <a:rPr lang="en-US" altLang="ko-KR" sz="13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Controller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0CEC71A-B42B-DA4B-A382-417155B03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26736"/>
              </p:ext>
            </p:extLst>
          </p:nvPr>
        </p:nvGraphicFramePr>
        <p:xfrm>
          <a:off x="1034728" y="3002146"/>
          <a:ext cx="68830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291">
                  <a:extLst>
                    <a:ext uri="{9D8B030D-6E8A-4147-A177-3AD203B41FA5}">
                      <a16:colId xmlns:a16="http://schemas.microsoft.com/office/drawing/2014/main" val="503118875"/>
                    </a:ext>
                  </a:extLst>
                </a:gridCol>
                <a:gridCol w="5146724">
                  <a:extLst>
                    <a:ext uri="{9D8B030D-6E8A-4147-A177-3AD203B41FA5}">
                      <a16:colId xmlns:a16="http://schemas.microsoft.com/office/drawing/2014/main" val="676825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AccountFormController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회원가입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관련 입력 폼을 반환 및 처리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9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MyPageController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내 정보 수정 등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마이페이지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관련 기능을 처리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60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SignOffController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로그아웃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요청 처리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50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SignOnController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로그인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요청 처리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283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45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36296" y="198012"/>
            <a:ext cx="1778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구조 및 구성 요소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02A0A6-72C0-9047-87A9-92BC7E552015}"/>
              </a:ext>
            </a:extLst>
          </p:cNvPr>
          <p:cNvSpPr txBox="1"/>
          <p:nvPr/>
        </p:nvSpPr>
        <p:spPr>
          <a:xfrm>
            <a:off x="1100791" y="1380047"/>
            <a:ext cx="2165218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공동구매 관련 </a:t>
            </a:r>
            <a:r>
              <a:rPr lang="en-US" altLang="ko-KR" sz="13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Controller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A626E73-E837-DD41-BE73-90E717AB5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641733"/>
              </p:ext>
            </p:extLst>
          </p:nvPr>
        </p:nvGraphicFramePr>
        <p:xfrm>
          <a:off x="1201922" y="1830070"/>
          <a:ext cx="68830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291">
                  <a:extLst>
                    <a:ext uri="{9D8B030D-6E8A-4147-A177-3AD203B41FA5}">
                      <a16:colId xmlns:a16="http://schemas.microsoft.com/office/drawing/2014/main" val="503118875"/>
                    </a:ext>
                  </a:extLst>
                </a:gridCol>
                <a:gridCol w="5146724">
                  <a:extLst>
                    <a:ext uri="{9D8B030D-6E8A-4147-A177-3AD203B41FA5}">
                      <a16:colId xmlns:a16="http://schemas.microsoft.com/office/drawing/2014/main" val="676825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ApplyController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공동구매 신청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,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수정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,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취소 요청 처리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9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InsertItemController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공동구매 등록 요청 처리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60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UpdateItemController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공동구매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식품 상세정보 수정 및 삭제 요청 처리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50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ViewItemController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공동구매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식품 상세정보 조회 요청 처리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28346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E41BF84E-48F2-B940-A10D-5650F1395CF1}"/>
              </a:ext>
            </a:extLst>
          </p:cNvPr>
          <p:cNvSpPr txBox="1"/>
          <p:nvPr/>
        </p:nvSpPr>
        <p:spPr>
          <a:xfrm>
            <a:off x="1113903" y="3591316"/>
            <a:ext cx="2165218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찜하기</a:t>
            </a:r>
            <a:r>
              <a:rPr lang="ko-KR" altLang="en-US" sz="13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관련 </a:t>
            </a:r>
            <a:r>
              <a:rPr lang="en-US" altLang="ko-KR" sz="13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Controller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F3FB492-D9CC-A64E-A7D4-638508145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817714"/>
              </p:ext>
            </p:extLst>
          </p:nvPr>
        </p:nvGraphicFramePr>
        <p:xfrm>
          <a:off x="1201921" y="4014378"/>
          <a:ext cx="68830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291">
                  <a:extLst>
                    <a:ext uri="{9D8B030D-6E8A-4147-A177-3AD203B41FA5}">
                      <a16:colId xmlns:a16="http://schemas.microsoft.com/office/drawing/2014/main" val="503118875"/>
                    </a:ext>
                  </a:extLst>
                </a:gridCol>
                <a:gridCol w="5146724">
                  <a:extLst>
                    <a:ext uri="{9D8B030D-6E8A-4147-A177-3AD203B41FA5}">
                      <a16:colId xmlns:a16="http://schemas.microsoft.com/office/drawing/2014/main" val="676825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WishController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찜하기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관련 요청 처리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604615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B00461-23F2-134F-B7A1-29F6AB8F495F}"/>
              </a:ext>
            </a:extLst>
          </p:cNvPr>
          <p:cNvGrpSpPr/>
          <p:nvPr/>
        </p:nvGrpSpPr>
        <p:grpSpPr>
          <a:xfrm>
            <a:off x="1201922" y="973221"/>
            <a:ext cx="1560042" cy="365803"/>
            <a:chOff x="747739" y="767057"/>
            <a:chExt cx="2340207" cy="137535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5FB5D2A-41DE-5942-B0A7-092923E4EB2B}"/>
                </a:ext>
              </a:extLst>
            </p:cNvPr>
            <p:cNvSpPr/>
            <p:nvPr/>
          </p:nvSpPr>
          <p:spPr>
            <a:xfrm>
              <a:off x="747739" y="767057"/>
              <a:ext cx="2340207" cy="13307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en-US" altLang="ko-Kore-KR" sz="1700" b="1" kern="100" dirty="0">
                  <a:latin typeface="NANUMGOTHIC EXTRABOLD" panose="020D0604000000000000" pitchFamily="34" charset="-127"/>
                  <a:ea typeface="NANUMGOTHIC EXTRABOLD" panose="020D0604000000000000" pitchFamily="34" charset="-127"/>
                  <a:cs typeface="Times New Roman" panose="02020603050405020304" pitchFamily="18" charset="0"/>
                </a:rPr>
                <a:t>CONTROLLER</a:t>
              </a:r>
              <a:endParaRPr lang="ko-Kore-KR" altLang="ko-Kore-KR" sz="1700" b="1" kern="100" dirty="0">
                <a:effectLst/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CE75DBA-09ED-6A4F-BBBC-234139CF764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39" y="2142411"/>
              <a:ext cx="2340207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408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36296" y="198012"/>
            <a:ext cx="1778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구조 및 구성 요소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220112-3E97-6B4C-854A-F94F91087767}"/>
              </a:ext>
            </a:extLst>
          </p:cNvPr>
          <p:cNvSpPr txBox="1"/>
          <p:nvPr/>
        </p:nvSpPr>
        <p:spPr>
          <a:xfrm>
            <a:off x="747463" y="3983057"/>
            <a:ext cx="2165218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메인페이지</a:t>
            </a:r>
            <a:r>
              <a:rPr lang="ko-KR" altLang="en-US" sz="13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관련 </a:t>
            </a:r>
            <a:r>
              <a:rPr lang="en-US" altLang="ko-KR" sz="13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Controller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B985AE1-D7DE-1541-9C4B-7F8EE3D9D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403617"/>
              </p:ext>
            </p:extLst>
          </p:nvPr>
        </p:nvGraphicFramePr>
        <p:xfrm>
          <a:off x="788538" y="1654687"/>
          <a:ext cx="762396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202">
                  <a:extLst>
                    <a:ext uri="{9D8B030D-6E8A-4147-A177-3AD203B41FA5}">
                      <a16:colId xmlns:a16="http://schemas.microsoft.com/office/drawing/2014/main" val="503118875"/>
                    </a:ext>
                  </a:extLst>
                </a:gridCol>
                <a:gridCol w="5700766">
                  <a:extLst>
                    <a:ext uri="{9D8B030D-6E8A-4147-A177-3AD203B41FA5}">
                      <a16:colId xmlns:a16="http://schemas.microsoft.com/office/drawing/2014/main" val="676825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GetAllPostController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존재하는 모든 거래 식품 조회 처리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9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InsertPostController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거래 식품 등록 요청 처리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60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UpdatePostController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거래 식품 정보 수정 요청 처리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50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ViewPostController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거래 식품 상세내용 조회 요청 처리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283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GetAllCommentList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특정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거래 식품 글에 존재하는 모든 댓글 조회 요청 처리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9206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InsertCommentController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댓글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등록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,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수정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,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삭제 요청 처리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686461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F1C6774-A174-CC4E-B659-54CD8586DFB5}"/>
              </a:ext>
            </a:extLst>
          </p:cNvPr>
          <p:cNvSpPr txBox="1"/>
          <p:nvPr/>
        </p:nvSpPr>
        <p:spPr>
          <a:xfrm>
            <a:off x="747463" y="1204088"/>
            <a:ext cx="2508604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회원간 거래 관련 </a:t>
            </a:r>
            <a:r>
              <a:rPr lang="en-US" altLang="ko-KR" sz="13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Controller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547EFDA-2CB1-B84D-AFE6-1403C405C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951850"/>
              </p:ext>
            </p:extLst>
          </p:nvPr>
        </p:nvGraphicFramePr>
        <p:xfrm>
          <a:off x="788538" y="4433158"/>
          <a:ext cx="76239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202">
                  <a:extLst>
                    <a:ext uri="{9D8B030D-6E8A-4147-A177-3AD203B41FA5}">
                      <a16:colId xmlns:a16="http://schemas.microsoft.com/office/drawing/2014/main" val="503118875"/>
                    </a:ext>
                  </a:extLst>
                </a:gridCol>
                <a:gridCol w="5700766">
                  <a:extLst>
                    <a:ext uri="{9D8B030D-6E8A-4147-A177-3AD203B41FA5}">
                      <a16:colId xmlns:a16="http://schemas.microsoft.com/office/drawing/2014/main" val="676825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MainPageController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메인화면에서 들어오는 검색 요청 처리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604615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46703C-63F0-1C47-95F8-C78C54A1FC5B}"/>
              </a:ext>
            </a:extLst>
          </p:cNvPr>
          <p:cNvGrpSpPr/>
          <p:nvPr/>
        </p:nvGrpSpPr>
        <p:grpSpPr>
          <a:xfrm>
            <a:off x="788538" y="841808"/>
            <a:ext cx="1560042" cy="365803"/>
            <a:chOff x="747739" y="767057"/>
            <a:chExt cx="2340207" cy="137535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709926F-D208-004C-9D61-043140B7F213}"/>
                </a:ext>
              </a:extLst>
            </p:cNvPr>
            <p:cNvSpPr/>
            <p:nvPr/>
          </p:nvSpPr>
          <p:spPr>
            <a:xfrm>
              <a:off x="747739" y="767057"/>
              <a:ext cx="2340207" cy="13307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en-US" altLang="ko-Kore-KR" sz="1700" b="1" kern="100" dirty="0">
                  <a:latin typeface="NANUMGOTHIC EXTRABOLD" panose="020D0604000000000000" pitchFamily="34" charset="-127"/>
                  <a:ea typeface="NANUMGOTHIC EXTRABOLD" panose="020D0604000000000000" pitchFamily="34" charset="-127"/>
                  <a:cs typeface="Times New Roman" panose="02020603050405020304" pitchFamily="18" charset="0"/>
                </a:rPr>
                <a:t>CONTROLLER</a:t>
              </a:r>
              <a:endParaRPr lang="ko-Kore-KR" altLang="ko-Kore-KR" sz="1700" b="1" kern="100" dirty="0">
                <a:effectLst/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B99EFB0E-320C-574D-8D55-797C7A4C09B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39" y="2142411"/>
              <a:ext cx="2340207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572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36296" y="198012"/>
            <a:ext cx="1778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구조 및 구성 요소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8CE1284-94DE-724E-BBEB-B64D30AAE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025736"/>
              </p:ext>
            </p:extLst>
          </p:nvPr>
        </p:nvGraphicFramePr>
        <p:xfrm>
          <a:off x="1073361" y="1707654"/>
          <a:ext cx="6883015" cy="2387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291">
                  <a:extLst>
                    <a:ext uri="{9D8B030D-6E8A-4147-A177-3AD203B41FA5}">
                      <a16:colId xmlns:a16="http://schemas.microsoft.com/office/drawing/2014/main" val="503118875"/>
                    </a:ext>
                  </a:extLst>
                </a:gridCol>
                <a:gridCol w="5146724">
                  <a:extLst>
                    <a:ext uri="{9D8B030D-6E8A-4147-A177-3AD203B41FA5}">
                      <a16:colId xmlns:a16="http://schemas.microsoft.com/office/drawing/2014/main" val="676825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kern="0" dirty="0">
                          <a:solidFill>
                            <a:srgbClr val="000000"/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Times New Roman" panose="02020603050405020304" pitchFamily="18" charset="0"/>
                        </a:rPr>
                        <a:t>Class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582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SupringBootImpl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관리자 및 회원과 관련된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비즈니즈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로직을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처리하는 서비스 객체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171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ApplyServiceImpl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공동구매 신청과 관련된 비즈니스 </a:t>
                      </a:r>
                      <a:r>
                        <a:rPr lang="ko-KR" altLang="en-US" sz="11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로직을</a:t>
                      </a: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 처리하는 서비스 객체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656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CommentServiceImpl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댓글 관련 비즈니스 </a:t>
                      </a:r>
                      <a:r>
                        <a:rPr lang="ko-KR" altLang="en-US" sz="11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로직을</a:t>
                      </a: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 처리하는 서비스 객체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05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ItemServiceImpl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공동구매 관련 비즈니스 </a:t>
                      </a:r>
                      <a:r>
                        <a:rPr lang="ko-KR" altLang="en-US" sz="11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로직을</a:t>
                      </a: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 처리하는 서비스 객체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46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PostServiceImpl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회원간 거래 관련 비즈니스 </a:t>
                      </a:r>
                      <a:r>
                        <a:rPr lang="ko-KR" altLang="en-US" sz="11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로직을</a:t>
                      </a: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 처리하는 서비스 객체</a:t>
                      </a:r>
                      <a:endParaRPr lang="en-US" altLang="ko-KR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819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WishServiceImpl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찜하기</a:t>
                      </a: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 기능 관련 비즈니스 </a:t>
                      </a:r>
                      <a:r>
                        <a:rPr lang="ko-KR" altLang="en-US" sz="11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로직을</a:t>
                      </a: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 처리하는 서비스 객체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08383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A2D692-9F08-8F48-8ADC-3B2541AA9C93}"/>
              </a:ext>
            </a:extLst>
          </p:cNvPr>
          <p:cNvGrpSpPr/>
          <p:nvPr/>
        </p:nvGrpSpPr>
        <p:grpSpPr>
          <a:xfrm>
            <a:off x="1073361" y="1142631"/>
            <a:ext cx="1560042" cy="365803"/>
            <a:chOff x="747739" y="767057"/>
            <a:chExt cx="2340207" cy="137535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DD8A9EF-970D-7643-A672-5B767A9EB582}"/>
                </a:ext>
              </a:extLst>
            </p:cNvPr>
            <p:cNvSpPr/>
            <p:nvPr/>
          </p:nvSpPr>
          <p:spPr>
            <a:xfrm>
              <a:off x="1142104" y="767057"/>
              <a:ext cx="1551481" cy="13307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1"/>
              <a:r>
                <a:rPr lang="en-US" altLang="ko-Kore-KR" sz="1700" b="1" kern="100" dirty="0">
                  <a:latin typeface="NANUMGOTHIC EXTRABOLD" panose="020D0604000000000000" pitchFamily="34" charset="-127"/>
                  <a:ea typeface="NANUMGOTHIC EXTRABOLD" panose="020D0604000000000000" pitchFamily="34" charset="-127"/>
                  <a:cs typeface="Times New Roman" panose="02020603050405020304" pitchFamily="18" charset="0"/>
                </a:rPr>
                <a:t>SERVICE</a:t>
              </a:r>
              <a:endParaRPr lang="ko-Kore-KR" altLang="ko-Kore-KR" sz="1700" b="1" kern="100" dirty="0">
                <a:effectLst/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E68F1DAF-9400-9546-8295-9AE5A89E2DB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39" y="2142411"/>
              <a:ext cx="2340207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861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8E48751-7045-5342-A4A3-CE44E253DDB0}"/>
              </a:ext>
            </a:extLst>
          </p:cNvPr>
          <p:cNvGrpSpPr/>
          <p:nvPr/>
        </p:nvGrpSpPr>
        <p:grpSpPr>
          <a:xfrm>
            <a:off x="3475266" y="1049095"/>
            <a:ext cx="2193467" cy="3045309"/>
            <a:chOff x="3399783" y="1563638"/>
            <a:chExt cx="2193467" cy="3045309"/>
          </a:xfrm>
        </p:grpSpPr>
        <p:sp>
          <p:nvSpPr>
            <p:cNvPr id="3" name="TextBox 2"/>
            <p:cNvSpPr txBox="1"/>
            <p:nvPr/>
          </p:nvSpPr>
          <p:spPr>
            <a:xfrm>
              <a:off x="3433010" y="2006718"/>
              <a:ext cx="21602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r>
                <a:rPr lang="ko-KR" altLang="en-US" sz="12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목차를 적어주세요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433010" y="2434723"/>
              <a:ext cx="16113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r>
                <a:rPr lang="ko-KR" altLang="en-US" sz="12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목차를 적어주세요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433010" y="2862728"/>
              <a:ext cx="16113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r>
                <a:rPr lang="ko-KR" altLang="en-US" sz="12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목차를 적어주세요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6680" y="1563638"/>
              <a:ext cx="542692" cy="22919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99783" y="1563638"/>
              <a:ext cx="9344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목차</a:t>
              </a:r>
            </a:p>
          </p:txBody>
        </p:sp>
        <p:sp>
          <p:nvSpPr>
            <p:cNvPr id="9" name="직각 삼각형 8"/>
            <p:cNvSpPr/>
            <p:nvPr/>
          </p:nvSpPr>
          <p:spPr>
            <a:xfrm>
              <a:off x="3957598" y="1563638"/>
              <a:ext cx="217037" cy="229193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/>
            <p:cNvSpPr/>
            <p:nvPr/>
          </p:nvSpPr>
          <p:spPr>
            <a:xfrm rot="16200000" flipH="1">
              <a:off x="3980544" y="1565861"/>
              <a:ext cx="233638" cy="229193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211960" y="1563638"/>
              <a:ext cx="1348063" cy="2260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421555" y="4574597"/>
              <a:ext cx="2138468" cy="343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D47289-FD32-BE4D-9228-78B723AF3EFB}"/>
                </a:ext>
              </a:extLst>
            </p:cNvPr>
            <p:cNvSpPr/>
            <p:nvPr/>
          </p:nvSpPr>
          <p:spPr>
            <a:xfrm>
              <a:off x="3433009" y="3290733"/>
              <a:ext cx="16113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r>
                <a:rPr lang="ko-KR" altLang="en-US" sz="12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목차를 적어주세요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A8393A8-1DAF-A64D-98DD-F53F1BE1AC27}"/>
                </a:ext>
              </a:extLst>
            </p:cNvPr>
            <p:cNvSpPr/>
            <p:nvPr/>
          </p:nvSpPr>
          <p:spPr>
            <a:xfrm>
              <a:off x="3433008" y="3718738"/>
              <a:ext cx="16113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r>
                <a:rPr lang="ko-KR" altLang="en-US" sz="12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목차를 적어주세요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503EF60-9F63-7543-999F-11E0E985591B}"/>
                </a:ext>
              </a:extLst>
            </p:cNvPr>
            <p:cNvSpPr/>
            <p:nvPr/>
          </p:nvSpPr>
          <p:spPr>
            <a:xfrm>
              <a:off x="3433453" y="4146744"/>
              <a:ext cx="16113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r>
                <a:rPr lang="ko-KR" altLang="en-US" sz="12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목차를 적어주세요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36296" y="198012"/>
            <a:ext cx="1778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구조 및 구성 요소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8CE1284-94DE-724E-BBEB-B64D30AAE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991065"/>
              </p:ext>
            </p:extLst>
          </p:nvPr>
        </p:nvGraphicFramePr>
        <p:xfrm>
          <a:off x="1130492" y="1419622"/>
          <a:ext cx="6883015" cy="2972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291">
                  <a:extLst>
                    <a:ext uri="{9D8B030D-6E8A-4147-A177-3AD203B41FA5}">
                      <a16:colId xmlns:a16="http://schemas.microsoft.com/office/drawing/2014/main" val="503118875"/>
                    </a:ext>
                  </a:extLst>
                </a:gridCol>
                <a:gridCol w="5146724">
                  <a:extLst>
                    <a:ext uri="{9D8B030D-6E8A-4147-A177-3AD203B41FA5}">
                      <a16:colId xmlns:a16="http://schemas.microsoft.com/office/drawing/2014/main" val="676825946"/>
                    </a:ext>
                  </a:extLst>
                </a:gridCol>
              </a:tblGrid>
              <a:tr h="3019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en-US" sz="1100" b="1" i="0" kern="0" dirty="0">
                          <a:solidFill>
                            <a:srgbClr val="000000"/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Times New Roman" panose="02020603050405020304" pitchFamily="18" charset="0"/>
                        </a:rPr>
                        <a:t>Class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582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AccountDao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회원 관련 데이터베이스 요청 처리를 담당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171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AdminDao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관리자가 접근할 수 있는 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데이터베이스 요청 처리를 담당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656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ApplyDao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공동구매 신청 관련 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데이터베이스 요청 처리를 담당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05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CommentDao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댓글 관련 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데이터베이스 요청 처리를 담당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46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ImageDao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이미지 관련 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데이터베이스 요청 처리를 담당</a:t>
                      </a:r>
                      <a:endParaRPr lang="en-US" altLang="ko-KR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819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ItemDao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공동구매 관련 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데이터베이스 요청 처리를 담당</a:t>
                      </a:r>
                      <a:endParaRPr lang="en-US" altLang="ko-KR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5610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PostDao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회원간 거래 관련 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데이터베이스 요청 처리를 담당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08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WishDao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ore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찜하기</a:t>
                      </a:r>
                      <a:r>
                        <a:rPr lang="ko-KR" altLang="en-US" sz="11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 관련 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데이터베이스 요청 처리를 담당</a:t>
                      </a:r>
                      <a:endParaRPr lang="ko-Kore-KR" altLang="en-US" sz="11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546946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A399A9-75F5-3B43-B61C-2F3B75C55CE6}"/>
              </a:ext>
            </a:extLst>
          </p:cNvPr>
          <p:cNvGrpSpPr/>
          <p:nvPr/>
        </p:nvGrpSpPr>
        <p:grpSpPr>
          <a:xfrm>
            <a:off x="1130492" y="882610"/>
            <a:ext cx="673582" cy="353943"/>
            <a:chOff x="622487" y="811648"/>
            <a:chExt cx="1010435" cy="133076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C90D19A-CCE7-C44A-AB25-FF3C0F3B36D5}"/>
                </a:ext>
              </a:extLst>
            </p:cNvPr>
            <p:cNvSpPr/>
            <p:nvPr/>
          </p:nvSpPr>
          <p:spPr>
            <a:xfrm>
              <a:off x="622487" y="811648"/>
              <a:ext cx="1010435" cy="13307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en-US" altLang="ko-Kore-KR" sz="1700" b="1" kern="100" dirty="0">
                  <a:latin typeface="NANUMGOTHIC EXTRABOLD" panose="020D0604000000000000" pitchFamily="34" charset="-127"/>
                  <a:ea typeface="NANUMGOTHIC EXTRABOLD" panose="020D0604000000000000" pitchFamily="34" charset="-127"/>
                  <a:cs typeface="Times New Roman" panose="02020603050405020304" pitchFamily="18" charset="0"/>
                </a:rPr>
                <a:t>DAO</a:t>
              </a:r>
              <a:endParaRPr lang="ko-Kore-KR" altLang="ko-Kore-KR" sz="1700" b="1" kern="100" dirty="0">
                <a:effectLst/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C16C1661-F1DB-494C-A7B8-7DB226CA1DE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39" y="2142411"/>
              <a:ext cx="76945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150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36296" y="198012"/>
            <a:ext cx="1778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구조 및 구성 요소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A626E73-E837-DD41-BE73-90E717AB5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978060"/>
              </p:ext>
            </p:extLst>
          </p:nvPr>
        </p:nvGraphicFramePr>
        <p:xfrm>
          <a:off x="684271" y="3270683"/>
          <a:ext cx="77206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603">
                  <a:extLst>
                    <a:ext uri="{9D8B030D-6E8A-4147-A177-3AD203B41FA5}">
                      <a16:colId xmlns:a16="http://schemas.microsoft.com/office/drawing/2014/main" val="503118875"/>
                    </a:ext>
                  </a:extLst>
                </a:gridCol>
                <a:gridCol w="5773096">
                  <a:extLst>
                    <a:ext uri="{9D8B030D-6E8A-4147-A177-3AD203B41FA5}">
                      <a16:colId xmlns:a16="http://schemas.microsoft.com/office/drawing/2014/main" val="676825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adminPage.html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관리자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마이페이지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9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adminItemList.html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관리자가 등록한 공동구매 식품 목록 조회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60461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E41BF84E-48F2-B940-A10D-5650F1395CF1}"/>
              </a:ext>
            </a:extLst>
          </p:cNvPr>
          <p:cNvSpPr txBox="1"/>
          <p:nvPr/>
        </p:nvSpPr>
        <p:spPr>
          <a:xfrm>
            <a:off x="611560" y="1902773"/>
            <a:ext cx="2165218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메인 화면 템플릿</a:t>
            </a:r>
            <a:endParaRPr lang="en-US" altLang="ko-KR" sz="13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F3FB492-D9CC-A64E-A7D4-638508145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394330"/>
              </p:ext>
            </p:extLst>
          </p:nvPr>
        </p:nvGraphicFramePr>
        <p:xfrm>
          <a:off x="684272" y="2313250"/>
          <a:ext cx="77206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603">
                  <a:extLst>
                    <a:ext uri="{9D8B030D-6E8A-4147-A177-3AD203B41FA5}">
                      <a16:colId xmlns:a16="http://schemas.microsoft.com/office/drawing/2014/main" val="503118875"/>
                    </a:ext>
                  </a:extLst>
                </a:gridCol>
                <a:gridCol w="5773096">
                  <a:extLst>
                    <a:ext uri="{9D8B030D-6E8A-4147-A177-3AD203B41FA5}">
                      <a16:colId xmlns:a16="http://schemas.microsoft.com/office/drawing/2014/main" val="676825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main.html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메인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60461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A85BAB3-06EF-1044-8732-7F62F702BFC9}"/>
              </a:ext>
            </a:extLst>
          </p:cNvPr>
          <p:cNvSpPr txBox="1"/>
          <p:nvPr/>
        </p:nvSpPr>
        <p:spPr>
          <a:xfrm>
            <a:off x="613135" y="2845102"/>
            <a:ext cx="2165218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관리자 관련 템플릿</a:t>
            </a:r>
            <a:endParaRPr lang="en-US" altLang="ko-KR" sz="13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29FCD31-2B31-4540-8817-369EA3605872}"/>
              </a:ext>
            </a:extLst>
          </p:cNvPr>
          <p:cNvGrpSpPr/>
          <p:nvPr/>
        </p:nvGrpSpPr>
        <p:grpSpPr>
          <a:xfrm>
            <a:off x="611560" y="1275606"/>
            <a:ext cx="8210755" cy="400221"/>
            <a:chOff x="605313" y="963607"/>
            <a:chExt cx="8210755" cy="40022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6EA298-E6C4-F947-BA9D-D76C193147E6}"/>
                </a:ext>
              </a:extLst>
            </p:cNvPr>
            <p:cNvSpPr txBox="1"/>
            <p:nvPr/>
          </p:nvSpPr>
          <p:spPr>
            <a:xfrm>
              <a:off x="1095369" y="963607"/>
              <a:ext cx="7720699" cy="363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3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JSP (with JSTL) </a:t>
              </a:r>
              <a:r>
                <a:rPr lang="ko-KR" altLang="en-US" sz="13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대신 </a:t>
              </a:r>
              <a:r>
                <a:rPr lang="en-US" altLang="ko-KR" sz="13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Spring Boot</a:t>
              </a:r>
              <a:r>
                <a:rPr lang="ko-KR" altLang="en-US" sz="13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에서 자동 설정을 지원하는 템플릿 엔진 중 하나인 </a:t>
              </a:r>
              <a:r>
                <a:rPr lang="en-US" altLang="ko-KR" sz="1300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Thymeleaf</a:t>
              </a:r>
              <a:r>
                <a:rPr lang="ko-KR" altLang="en-US" sz="1300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를</a:t>
              </a:r>
              <a:r>
                <a:rPr lang="ko-KR" altLang="en-US" sz="13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사용</a:t>
              </a:r>
              <a:endPara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71943B8-C464-934F-AEE6-478C17E8CF62}"/>
                </a:ext>
              </a:extLst>
            </p:cNvPr>
            <p:cNvGrpSpPr/>
            <p:nvPr/>
          </p:nvGrpSpPr>
          <p:grpSpPr>
            <a:xfrm>
              <a:off x="605313" y="1009884"/>
              <a:ext cx="440626" cy="353944"/>
              <a:chOff x="718447" y="883826"/>
              <a:chExt cx="660980" cy="133076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E3A6647-7342-4B46-AE26-C41DA3D1AABD}"/>
                  </a:ext>
                </a:extLst>
              </p:cNvPr>
              <p:cNvSpPr/>
              <p:nvPr/>
            </p:nvSpPr>
            <p:spPr>
              <a:xfrm>
                <a:off x="718447" y="883830"/>
                <a:ext cx="594430" cy="133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altLang="ko-Kore-KR" sz="1700" b="1" kern="100" dirty="0">
                    <a:latin typeface="NANUMGOTHIC EXTRABOLD" panose="020D0604000000000000" pitchFamily="34" charset="-127"/>
                    <a:ea typeface="NANUMGOTHIC EXTRABOLD" panose="020D0604000000000000" pitchFamily="34" charset="-127"/>
                    <a:cs typeface="Times New Roman" panose="02020603050405020304" pitchFamily="18" charset="0"/>
                  </a:rPr>
                  <a:t>UI</a:t>
                </a:r>
                <a:endParaRPr lang="ko-Kore-KR" altLang="ko-Kore-KR" sz="1700" b="1" kern="100" dirty="0">
                  <a:effectLst/>
                  <a:latin typeface="NANUMGOTHIC EXTRABOLD" panose="020D0604000000000000" pitchFamily="34" charset="-127"/>
                  <a:ea typeface="NANUMGOTHIC EXTRABOLD" panose="020D0604000000000000" pitchFamily="34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직선 연결선[R] 28">
                <a:extLst>
                  <a:ext uri="{FF2B5EF4-FFF2-40B4-BE49-F238E27FC236}">
                    <a16:creationId xmlns:a16="http://schemas.microsoft.com/office/drawing/2014/main" id="{FF228C9B-AA73-014C-968B-CC34156C1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427" y="883826"/>
                <a:ext cx="0" cy="133076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7833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36296" y="198012"/>
            <a:ext cx="1778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구조 및 구성 요소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A626E73-E837-DD41-BE73-90E717AB5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286630"/>
              </p:ext>
            </p:extLst>
          </p:nvPr>
        </p:nvGraphicFramePr>
        <p:xfrm>
          <a:off x="485800" y="1347614"/>
          <a:ext cx="81724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547">
                  <a:extLst>
                    <a:ext uri="{9D8B030D-6E8A-4147-A177-3AD203B41FA5}">
                      <a16:colId xmlns:a16="http://schemas.microsoft.com/office/drawing/2014/main" val="503118875"/>
                    </a:ext>
                  </a:extLst>
                </a:gridCol>
                <a:gridCol w="6110853">
                  <a:extLst>
                    <a:ext uri="{9D8B030D-6E8A-4147-A177-3AD203B41FA5}">
                      <a16:colId xmlns:a16="http://schemas.microsoft.com/office/drawing/2014/main" val="676825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newAccountForm1,2,3.html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회원가입 입력 폼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9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signOnForm.html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로그인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60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successNewAccount.html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로그인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성공시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헤더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16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myPage.html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마이페이지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세부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63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EditAccountForm.html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회원정보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수정 폼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06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myOrderList.html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공동구매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신청한 식품 목록 조회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28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myPostList.html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회원이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등록한 거래 식품 조회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2043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myCommentList.html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회원이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작성한 댓글 목록 조회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37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myWishList.html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회원이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찜하기한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식품 목록 조회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680588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1C27E2-759A-D24C-8F77-ADFB87940A0A}"/>
              </a:ext>
            </a:extLst>
          </p:cNvPr>
          <p:cNvGrpSpPr/>
          <p:nvPr/>
        </p:nvGrpSpPr>
        <p:grpSpPr>
          <a:xfrm>
            <a:off x="466273" y="776867"/>
            <a:ext cx="2655275" cy="400221"/>
            <a:chOff x="605313" y="963607"/>
            <a:chExt cx="2655275" cy="4002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85BAB3-06EF-1044-8732-7F62F702BFC9}"/>
                </a:ext>
              </a:extLst>
            </p:cNvPr>
            <p:cNvSpPr txBox="1"/>
            <p:nvPr/>
          </p:nvSpPr>
          <p:spPr>
            <a:xfrm>
              <a:off x="1095370" y="963607"/>
              <a:ext cx="2165218" cy="363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3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회원 관련 템플릿</a:t>
              </a:r>
              <a:endParaRPr lang="en-US" altLang="ko-KR" sz="13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AB759D-E327-7142-9B51-4B24C79E987B}"/>
                </a:ext>
              </a:extLst>
            </p:cNvPr>
            <p:cNvGrpSpPr/>
            <p:nvPr/>
          </p:nvGrpSpPr>
          <p:grpSpPr>
            <a:xfrm>
              <a:off x="605313" y="1009884"/>
              <a:ext cx="440626" cy="353944"/>
              <a:chOff x="718447" y="883826"/>
              <a:chExt cx="660980" cy="1330767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F6E476F-37A4-5848-A99B-4827209081D5}"/>
                  </a:ext>
                </a:extLst>
              </p:cNvPr>
              <p:cNvSpPr/>
              <p:nvPr/>
            </p:nvSpPr>
            <p:spPr>
              <a:xfrm>
                <a:off x="718447" y="883830"/>
                <a:ext cx="594430" cy="133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altLang="ko-Kore-KR" sz="1700" b="1" kern="100" dirty="0">
                    <a:latin typeface="NANUMGOTHIC EXTRABOLD" panose="020D0604000000000000" pitchFamily="34" charset="-127"/>
                    <a:ea typeface="NANUMGOTHIC EXTRABOLD" panose="020D0604000000000000" pitchFamily="34" charset="-127"/>
                    <a:cs typeface="Times New Roman" panose="02020603050405020304" pitchFamily="18" charset="0"/>
                  </a:rPr>
                  <a:t>UI</a:t>
                </a:r>
                <a:endParaRPr lang="ko-Kore-KR" altLang="ko-Kore-KR" sz="1700" b="1" kern="100" dirty="0">
                  <a:effectLst/>
                  <a:latin typeface="NANUMGOTHIC EXTRABOLD" panose="020D0604000000000000" pitchFamily="34" charset="-127"/>
                  <a:ea typeface="NANUMGOTHIC EXTRABOLD" panose="020D0604000000000000" pitchFamily="34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5530DE8B-2CE4-984F-A79E-37A8FE45A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427" y="883826"/>
                <a:ext cx="0" cy="133076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9057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36296" y="198012"/>
            <a:ext cx="1778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구조 및 구성 요소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A626E73-E837-DD41-BE73-90E717AB5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94086"/>
              </p:ext>
            </p:extLst>
          </p:nvPr>
        </p:nvGraphicFramePr>
        <p:xfrm>
          <a:off x="485800" y="1419622"/>
          <a:ext cx="81724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547">
                  <a:extLst>
                    <a:ext uri="{9D8B030D-6E8A-4147-A177-3AD203B41FA5}">
                      <a16:colId xmlns:a16="http://schemas.microsoft.com/office/drawing/2014/main" val="503118875"/>
                    </a:ext>
                  </a:extLst>
                </a:gridCol>
                <a:gridCol w="6110853">
                  <a:extLst>
                    <a:ext uri="{9D8B030D-6E8A-4147-A177-3AD203B41FA5}">
                      <a16:colId xmlns:a16="http://schemas.microsoft.com/office/drawing/2014/main" val="676825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applyForm.html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공동구매 신청 폼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9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applySuccess.html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공동구매 신청 및 수정 최종 확인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60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editApply.html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공동구매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신청 정보 수정 폼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16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viewApply.html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공동구매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신청 상세보기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0292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itemList.html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공동구매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식품 목록 조회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63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detailItem.html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공동구매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식품 상세보기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06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registerItemForm.html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공동구매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식품 등록 폼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28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updateItemForm.html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공동구매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식품 정보 수정 폼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2043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</a:rPr>
                        <a:t>wishList.html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회원이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찜하기한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NanumSquareRound Regular" panose="020B0600000101010101" pitchFamily="34" charset="-127"/>
                          <a:ea typeface="NanumSquareRound Regular" panose="020B0600000101010101" pitchFamily="34" charset="-127"/>
                          <a:cs typeface="+mn-cs"/>
                        </a:rPr>
                        <a:t> 식품 목록 조회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NanumSquareRound Regular" panose="020B0600000101010101" pitchFamily="34" charset="-127"/>
                        <a:ea typeface="NanumSquareRound Regular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783428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CA46B6-4623-6B45-B9E0-0A44873D00CA}"/>
              </a:ext>
            </a:extLst>
          </p:cNvPr>
          <p:cNvGrpSpPr/>
          <p:nvPr/>
        </p:nvGrpSpPr>
        <p:grpSpPr>
          <a:xfrm>
            <a:off x="412521" y="771590"/>
            <a:ext cx="2655275" cy="400221"/>
            <a:chOff x="605313" y="963607"/>
            <a:chExt cx="2655275" cy="400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8AD95C-106A-AD40-8D3C-7901AEE80F55}"/>
                </a:ext>
              </a:extLst>
            </p:cNvPr>
            <p:cNvSpPr txBox="1"/>
            <p:nvPr/>
          </p:nvSpPr>
          <p:spPr>
            <a:xfrm>
              <a:off x="1095370" y="963607"/>
              <a:ext cx="2165218" cy="363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3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공동 구매 관련 템플릿</a:t>
              </a:r>
              <a:endParaRPr lang="en-US" altLang="ko-KR" sz="13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383091A-D2A0-9345-AF48-D6DD0CDA026C}"/>
                </a:ext>
              </a:extLst>
            </p:cNvPr>
            <p:cNvGrpSpPr/>
            <p:nvPr/>
          </p:nvGrpSpPr>
          <p:grpSpPr>
            <a:xfrm>
              <a:off x="605313" y="1009884"/>
              <a:ext cx="440626" cy="353944"/>
              <a:chOff x="718447" y="883826"/>
              <a:chExt cx="660980" cy="1330767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DF7333A-D0B1-6A41-8CC8-5726D0E34A2C}"/>
                  </a:ext>
                </a:extLst>
              </p:cNvPr>
              <p:cNvSpPr/>
              <p:nvPr/>
            </p:nvSpPr>
            <p:spPr>
              <a:xfrm>
                <a:off x="718447" y="883830"/>
                <a:ext cx="594430" cy="133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altLang="ko-Kore-KR" sz="1700" b="1" kern="100" dirty="0">
                    <a:latin typeface="NANUMGOTHIC EXTRABOLD" panose="020D0604000000000000" pitchFamily="34" charset="-127"/>
                    <a:ea typeface="NANUMGOTHIC EXTRABOLD" panose="020D0604000000000000" pitchFamily="34" charset="-127"/>
                    <a:cs typeface="Times New Roman" panose="02020603050405020304" pitchFamily="18" charset="0"/>
                  </a:rPr>
                  <a:t>UI</a:t>
                </a:r>
                <a:endParaRPr lang="ko-Kore-KR" altLang="ko-Kore-KR" sz="1700" b="1" kern="100" dirty="0">
                  <a:effectLst/>
                  <a:latin typeface="NANUMGOTHIC EXTRABOLD" panose="020D0604000000000000" pitchFamily="34" charset="-127"/>
                  <a:ea typeface="NANUMGOTHIC EXTRABOLD" panose="020D0604000000000000" pitchFamily="34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EE5F6F3D-548D-CF4D-A395-940577FE74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427" y="883826"/>
                <a:ext cx="0" cy="133076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6083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36296" y="198012"/>
            <a:ext cx="1778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구조 및 구성 요소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A626E73-E837-DD41-BE73-90E717AB5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197100"/>
              </p:ext>
            </p:extLst>
          </p:nvPr>
        </p:nvGraphicFramePr>
        <p:xfrm>
          <a:off x="467544" y="2073305"/>
          <a:ext cx="8172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547">
                  <a:extLst>
                    <a:ext uri="{9D8B030D-6E8A-4147-A177-3AD203B41FA5}">
                      <a16:colId xmlns:a16="http://schemas.microsoft.com/office/drawing/2014/main" val="503118875"/>
                    </a:ext>
                  </a:extLst>
                </a:gridCol>
                <a:gridCol w="6110853">
                  <a:extLst>
                    <a:ext uri="{9D8B030D-6E8A-4147-A177-3AD203B41FA5}">
                      <a16:colId xmlns:a16="http://schemas.microsoft.com/office/drawing/2014/main" val="676825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postInsertForm.html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회원간 거래 식품 등록 폼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98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postUpdateForm.html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회원간 거래 식품 정보 수정 폼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60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postList2.html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ore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회원간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거래 식품 목록 조회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16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ore-KR" sz="11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viewPost2.html</a:t>
                      </a:r>
                      <a:endParaRPr lang="ko-Kore-KR" altLang="en-US" sz="11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회원간 거래 식품 상세보기 화면</a:t>
                      </a:r>
                      <a:endParaRPr lang="ko-Kore-KR" altLang="ko-Kore-KR" sz="1100" b="0" i="0" kern="12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0292625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3ACB4C-7742-0D43-B7F3-6FADE2A25317}"/>
              </a:ext>
            </a:extLst>
          </p:cNvPr>
          <p:cNvGrpSpPr/>
          <p:nvPr/>
        </p:nvGrpSpPr>
        <p:grpSpPr>
          <a:xfrm>
            <a:off x="467544" y="1347614"/>
            <a:ext cx="2655275" cy="400221"/>
            <a:chOff x="605313" y="963607"/>
            <a:chExt cx="2655275" cy="400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18B06B-027C-134F-AAB0-96C14D8D1E52}"/>
                </a:ext>
              </a:extLst>
            </p:cNvPr>
            <p:cNvSpPr txBox="1"/>
            <p:nvPr/>
          </p:nvSpPr>
          <p:spPr>
            <a:xfrm>
              <a:off x="1095370" y="963607"/>
              <a:ext cx="2165218" cy="363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3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회원간 거래 관련 템플릿</a:t>
              </a:r>
              <a:endParaRPr lang="en-US" altLang="ko-KR" sz="13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C6AE3E2-7F64-254C-A665-A0A133C4E93C}"/>
                </a:ext>
              </a:extLst>
            </p:cNvPr>
            <p:cNvGrpSpPr/>
            <p:nvPr/>
          </p:nvGrpSpPr>
          <p:grpSpPr>
            <a:xfrm>
              <a:off x="605313" y="1009884"/>
              <a:ext cx="440626" cy="353944"/>
              <a:chOff x="718447" y="883826"/>
              <a:chExt cx="660980" cy="133076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9C73275-42B4-A343-9532-3FE7A531952C}"/>
                  </a:ext>
                </a:extLst>
              </p:cNvPr>
              <p:cNvSpPr/>
              <p:nvPr/>
            </p:nvSpPr>
            <p:spPr>
              <a:xfrm>
                <a:off x="718447" y="883830"/>
                <a:ext cx="594430" cy="133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atinLnBrk="1"/>
                <a:r>
                  <a:rPr lang="en-US" altLang="ko-Kore-KR" sz="1700" b="1" kern="100" dirty="0">
                    <a:latin typeface="NANUMGOTHIC EXTRABOLD" panose="020D0604000000000000" pitchFamily="34" charset="-127"/>
                    <a:ea typeface="NANUMGOTHIC EXTRABOLD" panose="020D0604000000000000" pitchFamily="34" charset="-127"/>
                    <a:cs typeface="Times New Roman" panose="02020603050405020304" pitchFamily="18" charset="0"/>
                  </a:rPr>
                  <a:t>UI</a:t>
                </a:r>
                <a:endParaRPr lang="ko-Kore-KR" altLang="ko-Kore-KR" sz="1700" b="1" kern="100" dirty="0">
                  <a:effectLst/>
                  <a:latin typeface="NANUMGOTHIC EXTRABOLD" panose="020D0604000000000000" pitchFamily="34" charset="-127"/>
                  <a:ea typeface="NANUMGOTHIC EXTRABOLD" panose="020D0604000000000000" pitchFamily="34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D70EC0D1-A473-204B-A20D-F15A0CB64C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427" y="883826"/>
                <a:ext cx="0" cy="133076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9664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36296" y="198012"/>
            <a:ext cx="1778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구조 및 구성 요소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D68207-AC23-A249-AD11-BBA9C9AE0547}"/>
              </a:ext>
            </a:extLst>
          </p:cNvPr>
          <p:cNvSpPr/>
          <p:nvPr/>
        </p:nvSpPr>
        <p:spPr>
          <a:xfrm>
            <a:off x="116708" y="621868"/>
            <a:ext cx="1669047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ore-KR" sz="1700" b="1" kern="100" dirty="0"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rPr>
              <a:t>Request </a:t>
            </a:r>
            <a:r>
              <a:rPr lang="ko-KR" altLang="en-US" sz="1700" b="1" kern="100" dirty="0"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rPr>
              <a:t>흐름도</a:t>
            </a:r>
            <a:endParaRPr lang="ko-Kore-KR" altLang="ko-Kore-KR" sz="1700" b="1" kern="100" dirty="0">
              <a:effectLst/>
              <a:latin typeface="NANUMGOTHIC EXTRABOLD" panose="020D0604000000000000" pitchFamily="34" charset="-127"/>
              <a:ea typeface="NANUMGOTHIC EXTRABOLD" panose="020D0604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399301-2790-A047-8DE8-EB439A8F2A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287"/>
            <a:ext cx="9144000" cy="4038213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CC13E061-9029-954A-A257-EE0F8802744E}"/>
              </a:ext>
            </a:extLst>
          </p:cNvPr>
          <p:cNvCxnSpPr>
            <a:cxnSpLocks/>
          </p:cNvCxnSpPr>
          <p:nvPr/>
        </p:nvCxnSpPr>
        <p:spPr>
          <a:xfrm>
            <a:off x="160427" y="987574"/>
            <a:ext cx="153125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36296" y="198012"/>
            <a:ext cx="1778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구조 및 구성 요소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09D726-8B9A-7D49-AE80-DCE4AC996C49}"/>
              </a:ext>
            </a:extLst>
          </p:cNvPr>
          <p:cNvSpPr/>
          <p:nvPr/>
        </p:nvSpPr>
        <p:spPr>
          <a:xfrm>
            <a:off x="82305" y="671023"/>
            <a:ext cx="1669047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ore-KR" sz="1700" b="1" kern="100" dirty="0"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rPr>
              <a:t>Request </a:t>
            </a:r>
            <a:r>
              <a:rPr lang="ko-KR" altLang="en-US" sz="1700" b="1" kern="100" dirty="0"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rPr>
              <a:t>흐름도</a:t>
            </a:r>
            <a:endParaRPr lang="ko-Kore-KR" altLang="ko-Kore-KR" sz="1700" b="1" kern="100" dirty="0">
              <a:effectLst/>
              <a:latin typeface="NANUMGOTHIC EXTRABOLD" panose="020D0604000000000000" pitchFamily="34" charset="-127"/>
              <a:ea typeface="NANUMGOTHIC EXTRABOLD" panose="020D0604000000000000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3ABB1A-AC73-C340-9D30-F5FE0164CF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8" y="1223550"/>
            <a:ext cx="9144000" cy="3612608"/>
          </a:xfrm>
          <a:prstGeom prst="rect">
            <a:avLst/>
          </a:prstGeom>
        </p:spPr>
      </p:pic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2BE9B71-E1D5-594A-829F-9C3869AACBC2}"/>
              </a:ext>
            </a:extLst>
          </p:cNvPr>
          <p:cNvCxnSpPr>
            <a:cxnSpLocks/>
          </p:cNvCxnSpPr>
          <p:nvPr/>
        </p:nvCxnSpPr>
        <p:spPr>
          <a:xfrm>
            <a:off x="160427" y="1024966"/>
            <a:ext cx="153125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03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997112" y="205707"/>
            <a:ext cx="9361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방법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4F0C41-330D-BF46-96EE-EA54C40782DE}"/>
              </a:ext>
            </a:extLst>
          </p:cNvPr>
          <p:cNvSpPr txBox="1"/>
          <p:nvPr/>
        </p:nvSpPr>
        <p:spPr>
          <a:xfrm>
            <a:off x="3095836" y="2021600"/>
            <a:ext cx="2952328" cy="1100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b="1" spc="210" dirty="0">
                <a:ln>
                  <a:solidFill>
                    <a:schemeClr val="accent1">
                      <a:lumMod val="60000"/>
                      <a:lumOff val="40000"/>
                      <a:alpha val="1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2600" b="1" spc="210" dirty="0">
              <a:ln>
                <a:solidFill>
                  <a:schemeClr val="accent1">
                    <a:lumMod val="60000"/>
                    <a:lumOff val="40000"/>
                    <a:alpha val="1000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300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구현방법</a:t>
            </a:r>
            <a:endParaRPr lang="ko-KR" altLang="en-US" sz="2000" spc="3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67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B4D405-A255-1F46-99DB-9715C5928314}"/>
              </a:ext>
            </a:extLst>
          </p:cNvPr>
          <p:cNvSpPr/>
          <p:nvPr/>
        </p:nvSpPr>
        <p:spPr>
          <a:xfrm>
            <a:off x="4670888" y="915566"/>
            <a:ext cx="4149584" cy="3777631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997112" y="205707"/>
            <a:ext cx="9361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방법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681186-6B27-9247-AD03-7FD639ED874A}"/>
              </a:ext>
            </a:extLst>
          </p:cNvPr>
          <p:cNvSpPr/>
          <p:nvPr/>
        </p:nvSpPr>
        <p:spPr>
          <a:xfrm>
            <a:off x="295950" y="915566"/>
            <a:ext cx="4149584" cy="3777631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1C018EE-F442-844C-945B-476DA5DCEE71}"/>
              </a:ext>
            </a:extLst>
          </p:cNvPr>
          <p:cNvGrpSpPr/>
          <p:nvPr/>
        </p:nvGrpSpPr>
        <p:grpSpPr>
          <a:xfrm>
            <a:off x="1791096" y="1503490"/>
            <a:ext cx="1159292" cy="365803"/>
            <a:chOff x="568601" y="591804"/>
            <a:chExt cx="1159292" cy="36580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BA1E27-0D7B-304F-B23D-1F85A9612114}"/>
                </a:ext>
              </a:extLst>
            </p:cNvPr>
            <p:cNvSpPr/>
            <p:nvPr/>
          </p:nvSpPr>
          <p:spPr>
            <a:xfrm>
              <a:off x="568601" y="591804"/>
              <a:ext cx="1159292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ko-KR" altLang="en-US" sz="1700" b="1" kern="100" spc="300" dirty="0">
                  <a:effectLst/>
                  <a:latin typeface="NANUMGOTHIC EXTRABOLD" panose="020D0604000000000000" pitchFamily="34" charset="-127"/>
                  <a:ea typeface="NANUMGOTHIC EXTRABOLD" panose="020D0604000000000000" pitchFamily="34" charset="-127"/>
                  <a:cs typeface="Times New Roman" panose="02020603050405020304" pitchFamily="18" charset="0"/>
                </a:rPr>
                <a:t>개발도구</a:t>
              </a:r>
              <a:endParaRPr lang="ko-Kore-KR" altLang="ko-Kore-KR" sz="1700" b="1" kern="100" spc="300" dirty="0">
                <a:effectLst/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F999BCF8-F203-6249-AB94-A3074978600C}"/>
                </a:ext>
              </a:extLst>
            </p:cNvPr>
            <p:cNvCxnSpPr>
              <a:cxnSpLocks/>
            </p:cNvCxnSpPr>
            <p:nvPr/>
          </p:nvCxnSpPr>
          <p:spPr>
            <a:xfrm>
              <a:off x="576972" y="957607"/>
              <a:ext cx="114255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4116657-6B03-EF4A-A5B1-09D778AD460A}"/>
              </a:ext>
            </a:extLst>
          </p:cNvPr>
          <p:cNvSpPr txBox="1"/>
          <p:nvPr/>
        </p:nvSpPr>
        <p:spPr>
          <a:xfrm>
            <a:off x="434658" y="2271422"/>
            <a:ext cx="4392488" cy="156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Eclipse IDE for Enterprise Java Developers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SQL Developer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Apache Tomcat 9.0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3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erwin</a:t>
            </a:r>
            <a:r>
              <a: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Data Modeler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3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Github</a:t>
            </a:r>
            <a:endParaRPr lang="en-US" altLang="ko-KR" sz="13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2B2F18-E02B-9C4D-B372-7DE4C1F97252}"/>
              </a:ext>
            </a:extLst>
          </p:cNvPr>
          <p:cNvSpPr txBox="1"/>
          <p:nvPr/>
        </p:nvSpPr>
        <p:spPr>
          <a:xfrm>
            <a:off x="5317301" y="2304127"/>
            <a:ext cx="2448272" cy="126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Spring Boot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3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MyBatis</a:t>
            </a:r>
            <a:endParaRPr lang="en-US" altLang="ko-KR" sz="13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Bootstrap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REST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B4DF9B8-7707-254E-BDF2-61D644A28E12}"/>
              </a:ext>
            </a:extLst>
          </p:cNvPr>
          <p:cNvGrpSpPr/>
          <p:nvPr/>
        </p:nvGrpSpPr>
        <p:grpSpPr>
          <a:xfrm>
            <a:off x="6228184" y="1491630"/>
            <a:ext cx="1159292" cy="365803"/>
            <a:chOff x="568601" y="591804"/>
            <a:chExt cx="1159292" cy="36580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BA15D67-23A7-3243-AA81-E03744596D41}"/>
                </a:ext>
              </a:extLst>
            </p:cNvPr>
            <p:cNvSpPr/>
            <p:nvPr/>
          </p:nvSpPr>
          <p:spPr>
            <a:xfrm>
              <a:off x="568601" y="591804"/>
              <a:ext cx="1159292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ko-KR" altLang="en-US" sz="1700" b="1" kern="100" spc="300" dirty="0" err="1">
                  <a:effectLst/>
                  <a:latin typeface="NANUMGOTHIC EXTRABOLD" panose="020D0604000000000000" pitchFamily="34" charset="-127"/>
                  <a:ea typeface="NANUMGOTHIC EXTRABOLD" panose="020D0604000000000000" pitchFamily="34" charset="-127"/>
                  <a:cs typeface="Times New Roman" panose="02020603050405020304" pitchFamily="18" charset="0"/>
                </a:rPr>
                <a:t>사용기술</a:t>
              </a:r>
              <a:endParaRPr lang="ko-Kore-KR" altLang="ko-Kore-KR" sz="1700" b="1" kern="100" spc="300" dirty="0">
                <a:effectLst/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1E15FC73-F207-0140-B0B5-02F9CE838F62}"/>
                </a:ext>
              </a:extLst>
            </p:cNvPr>
            <p:cNvCxnSpPr>
              <a:cxnSpLocks/>
            </p:cNvCxnSpPr>
            <p:nvPr/>
          </p:nvCxnSpPr>
          <p:spPr>
            <a:xfrm>
              <a:off x="576972" y="957607"/>
              <a:ext cx="114255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155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580112" y="205707"/>
            <a:ext cx="33531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방법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같이 먹어요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공동구매 진행 알고리즘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BA1E27-0D7B-304F-B23D-1F85A9612114}"/>
              </a:ext>
            </a:extLst>
          </p:cNvPr>
          <p:cNvSpPr/>
          <p:nvPr/>
        </p:nvSpPr>
        <p:spPr>
          <a:xfrm>
            <a:off x="363851" y="793440"/>
            <a:ext cx="17427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500" b="1" kern="100" dirty="0">
                <a:effectLst/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rPr>
              <a:t>주요 알고리즘 소개</a:t>
            </a:r>
            <a:endParaRPr lang="ko-Kore-KR" altLang="ko-Kore-KR" sz="1500" b="1" kern="100" dirty="0">
              <a:effectLst/>
              <a:latin typeface="NANUMGOTHIC EXTRABOLD" panose="020D0604000000000000" pitchFamily="34" charset="-127"/>
              <a:ea typeface="NANUMGOTHIC EXTRABOLD" panose="020D0604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16657-6B03-EF4A-A5B1-09D778AD460A}"/>
              </a:ext>
            </a:extLst>
          </p:cNvPr>
          <p:cNvSpPr txBox="1"/>
          <p:nvPr/>
        </p:nvSpPr>
        <p:spPr>
          <a:xfrm>
            <a:off x="353741" y="1279372"/>
            <a:ext cx="7828205" cy="1039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공동구매 식품 등록 </a:t>
            </a:r>
            <a:endParaRPr lang="en-US" altLang="ko-KR" sz="12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식품 검색 시 서버 메모리에 </a:t>
            </a:r>
            <a:r>
              <a:rPr lang="ko-KR" altLang="en-US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캐싱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작업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데이터가 변하지 않고 용량이 크다는 점을 고려해 </a:t>
            </a:r>
            <a:r>
              <a:rPr lang="ko-KR" altLang="en-US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캐싱의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필요성을 느껴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@Cacheable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사용해 비즈니스 </a:t>
            </a:r>
            <a:r>
              <a:rPr lang="ko-KR" altLang="en-US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로직과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캐싱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설정을 분리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서버의 부하를 줄여주고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클라이언트에게도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빠른 정보 제공 가능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D897F4-F91C-1F41-8853-793FCBABE043}"/>
              </a:ext>
            </a:extLst>
          </p:cNvPr>
          <p:cNvSpPr txBox="1"/>
          <p:nvPr/>
        </p:nvSpPr>
        <p:spPr>
          <a:xfrm>
            <a:off x="460169" y="2416357"/>
            <a:ext cx="4490167" cy="598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1)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en-US" altLang="ko-KR" sz="12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ehcache.xml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을 통해 캐시 처리 등록</a:t>
            </a:r>
            <a:endParaRPr lang="en-US" altLang="ko-KR" sz="12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캐시 이름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timeout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관련 설정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메모리 최대 저장 개수 등의 설정 정의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FB2F9B-613D-A547-BC9F-99D63444D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715766"/>
            <a:ext cx="3807723" cy="2132740"/>
          </a:xfrm>
          <a:prstGeom prst="rect">
            <a:avLst/>
          </a:prstGeom>
        </p:spPr>
      </p:pic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C97BCB56-A265-5D42-9082-CB3ED40E4BF5}"/>
              </a:ext>
            </a:extLst>
          </p:cNvPr>
          <p:cNvCxnSpPr>
            <a:cxnSpLocks/>
          </p:cNvCxnSpPr>
          <p:nvPr/>
        </p:nvCxnSpPr>
        <p:spPr>
          <a:xfrm flipV="1">
            <a:off x="2188361" y="815666"/>
            <a:ext cx="0" cy="32704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318935-95ED-514C-A294-82FC08D24D42}"/>
              </a:ext>
            </a:extLst>
          </p:cNvPr>
          <p:cNvSpPr/>
          <p:nvPr/>
        </p:nvSpPr>
        <p:spPr>
          <a:xfrm>
            <a:off x="2339752" y="817588"/>
            <a:ext cx="2808312" cy="314002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‘</a:t>
            </a:r>
            <a:r>
              <a:rPr kumimoji="1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같이 먹어요</a:t>
            </a:r>
            <a:r>
              <a:rPr kumimoji="1"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’</a:t>
            </a:r>
            <a:r>
              <a:rPr kumimoji="1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 공동구매 진행 알고리즘</a:t>
            </a:r>
          </a:p>
        </p:txBody>
      </p:sp>
    </p:spTree>
    <p:extLst>
      <p:ext uri="{BB962C8B-B14F-4D97-AF65-F5344CB8AC3E}">
        <p14:creationId xmlns:p14="http://schemas.microsoft.com/office/powerpoint/2010/main" val="38588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3095836" y="2021600"/>
            <a:ext cx="2952328" cy="1100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b="1" spc="210" dirty="0">
                <a:ln>
                  <a:solidFill>
                    <a:schemeClr val="accent1">
                      <a:lumMod val="60000"/>
                      <a:lumOff val="40000"/>
                      <a:alpha val="1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2600" b="1" spc="210" dirty="0">
              <a:ln>
                <a:solidFill>
                  <a:schemeClr val="accent1">
                    <a:lumMod val="60000"/>
                    <a:lumOff val="40000"/>
                    <a:alpha val="1000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적어주세요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F803A1-79AC-B167-C6A1-0172A8CD73B6}"/>
              </a:ext>
            </a:extLst>
          </p:cNvPr>
          <p:cNvGrpSpPr/>
          <p:nvPr/>
        </p:nvGrpSpPr>
        <p:grpSpPr>
          <a:xfrm>
            <a:off x="98625" y="60348"/>
            <a:ext cx="8928993" cy="432048"/>
            <a:chOff x="98625" y="60348"/>
            <a:chExt cx="8928993" cy="432048"/>
          </a:xfrm>
        </p:grpSpPr>
        <p:sp>
          <p:nvSpPr>
            <p:cNvPr id="2" name="직사각형 1"/>
            <p:cNvSpPr/>
            <p:nvPr/>
          </p:nvSpPr>
          <p:spPr>
            <a:xfrm>
              <a:off x="98626" y="60348"/>
              <a:ext cx="8928992" cy="7200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98625" y="168851"/>
              <a:ext cx="1872207" cy="32354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각 삼각형 3"/>
            <p:cNvSpPr/>
            <p:nvPr/>
          </p:nvSpPr>
          <p:spPr>
            <a:xfrm>
              <a:off x="1970832" y="168850"/>
              <a:ext cx="323546" cy="32354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016206" y="168846"/>
              <a:ext cx="7011412" cy="323548"/>
              <a:chOff x="2016206" y="168846"/>
              <a:chExt cx="7011412" cy="323548"/>
            </a:xfrm>
          </p:grpSpPr>
          <p:sp>
            <p:nvSpPr>
              <p:cNvPr id="6" name="직사각형 5"/>
              <p:cNvSpPr/>
              <p:nvPr/>
            </p:nvSpPr>
            <p:spPr>
              <a:xfrm flipH="1" flipV="1">
                <a:off x="2339752" y="168846"/>
                <a:ext cx="6687866" cy="32354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각 삼각형 6"/>
              <p:cNvSpPr/>
              <p:nvPr/>
            </p:nvSpPr>
            <p:spPr>
              <a:xfrm flipH="1" flipV="1">
                <a:off x="2016206" y="168848"/>
                <a:ext cx="323546" cy="323546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10784" y="205707"/>
              <a:ext cx="1408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제목을 적어주세요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08304" y="198012"/>
              <a:ext cx="170679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목차를 입력해주세요</a:t>
              </a:r>
              <a:endParaRPr lang="ko-KR" altLang="en-US" sz="10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37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504DBE-278E-3149-8825-49D2B52F3192}"/>
              </a:ext>
            </a:extLst>
          </p:cNvPr>
          <p:cNvSpPr txBox="1"/>
          <p:nvPr/>
        </p:nvSpPr>
        <p:spPr>
          <a:xfrm>
            <a:off x="395536" y="627534"/>
            <a:ext cx="7200800" cy="808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2)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@Cacheable Annotation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을 사용하여 </a:t>
            </a:r>
            <a:r>
              <a:rPr lang="en-US" altLang="ko-KR" sz="12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searchFoodList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ko-KR" altLang="en-US" sz="12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메소드의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ko-KR" altLang="en-US" sz="12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캐싱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처리 </a:t>
            </a: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(</a:t>
            </a:r>
            <a:r>
              <a:rPr lang="en-US" altLang="ko-KR" sz="12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ItemServiceimpl.java</a:t>
            </a: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- value 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속성을 통해 캐시 이름 지정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key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속성을 통해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keyword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값을 설정된 캐시에 </a:t>
            </a:r>
            <a:r>
              <a:rPr lang="ko-KR" altLang="en-US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캐싱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3DA143-75B1-514A-805D-06E5F4C6C29C}"/>
              </a:ext>
            </a:extLst>
          </p:cNvPr>
          <p:cNvSpPr txBox="1"/>
          <p:nvPr/>
        </p:nvSpPr>
        <p:spPr>
          <a:xfrm>
            <a:off x="395536" y="2541579"/>
            <a:ext cx="4490167" cy="808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3)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ko-KR" altLang="en-US" sz="12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캐싱을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위한 전처리 작업</a:t>
            </a:r>
            <a:endParaRPr lang="en-US" altLang="ko-KR" sz="12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application.properties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 추가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FE0E30-BEA6-914C-B5AE-093B08F70D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12" y="1525096"/>
            <a:ext cx="3690656" cy="9716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D95873-9FFB-C44E-8111-3D6659DAD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45" y="3171399"/>
            <a:ext cx="3695224" cy="19272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A0CC86-5980-6149-842E-CDB8B0019370}"/>
              </a:ext>
            </a:extLst>
          </p:cNvPr>
          <p:cNvSpPr/>
          <p:nvPr/>
        </p:nvSpPr>
        <p:spPr>
          <a:xfrm>
            <a:off x="467544" y="348023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SupringBootApplication.java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@</a:t>
            </a:r>
            <a:r>
              <a:rPr lang="en-US" altLang="ko-KR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EnableCaching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추가</a:t>
            </a:r>
            <a:endParaRPr lang="ko-Kore-KR" altLang="en-US" sz="1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38632CE-3AF9-EA4C-A2FA-986B3DE4606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"/>
          <a:stretch/>
        </p:blipFill>
        <p:spPr>
          <a:xfrm>
            <a:off x="588745" y="3784794"/>
            <a:ext cx="4147307" cy="10215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A1C3525-FAFB-7C43-A9A5-CD4404C3EBA1}"/>
              </a:ext>
            </a:extLst>
          </p:cNvPr>
          <p:cNvSpPr txBox="1"/>
          <p:nvPr/>
        </p:nvSpPr>
        <p:spPr>
          <a:xfrm>
            <a:off x="5580112" y="205707"/>
            <a:ext cx="33531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방법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같이 먹어요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공동구매 진행 알고리즘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32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>
                <a:lumMod val="95000"/>
              </a:schemeClr>
            </a:gs>
            <a:gs pos="0">
              <a:srgbClr val="E7E4EA"/>
            </a:gs>
            <a:gs pos="100000">
              <a:srgbClr val="E7E4EA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4116657-6B03-EF4A-A5B1-09D778AD460A}"/>
              </a:ext>
            </a:extLst>
          </p:cNvPr>
          <p:cNvSpPr txBox="1"/>
          <p:nvPr/>
        </p:nvSpPr>
        <p:spPr>
          <a:xfrm>
            <a:off x="98478" y="663405"/>
            <a:ext cx="3111316" cy="55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2.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공동구매 진행</a:t>
            </a:r>
            <a:endParaRPr lang="en-US" altLang="ko-KR" sz="12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Scheduler</a:t>
            </a:r>
            <a:r>
              <a:rPr lang="ko-KR" altLang="en-US" sz="9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통한 진행 상태 변경</a:t>
            </a:r>
            <a:endParaRPr lang="en-US" altLang="ko-KR" sz="9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01821D-869C-584B-852D-F43F7A19D5B5}"/>
              </a:ext>
            </a:extLst>
          </p:cNvPr>
          <p:cNvSpPr txBox="1"/>
          <p:nvPr/>
        </p:nvSpPr>
        <p:spPr>
          <a:xfrm>
            <a:off x="210784" y="1899257"/>
            <a:ext cx="4490167" cy="55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5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2)</a:t>
            </a:r>
            <a:r>
              <a:rPr lang="ko-KR" altLang="en-US" sz="115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en-US" altLang="ko-KR" sz="115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ItemServiceImpl.java</a:t>
            </a:r>
            <a:r>
              <a:rPr lang="ko-KR" altLang="en-US" sz="115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에서 스케줄러 구현</a:t>
            </a:r>
            <a:endParaRPr lang="en-US" altLang="ko-KR" sz="115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스케줄러 설정을 위한 </a:t>
            </a:r>
            <a:r>
              <a:rPr lang="en-US" altLang="ko-KR" sz="9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ThreadPoolTaskSchedulerConfig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클래스 별도 정의</a:t>
            </a:r>
            <a:endParaRPr lang="en-US" altLang="ko-KR" sz="9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12D270-912A-1E46-8C84-76E49D68AE5A}"/>
              </a:ext>
            </a:extLst>
          </p:cNvPr>
          <p:cNvSpPr txBox="1"/>
          <p:nvPr/>
        </p:nvSpPr>
        <p:spPr>
          <a:xfrm>
            <a:off x="210784" y="1220481"/>
            <a:ext cx="4490167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5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1)</a:t>
            </a:r>
            <a:r>
              <a:rPr lang="ko-KR" altLang="en-US" sz="115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en-US" altLang="ko-KR" sz="115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ItemService.java</a:t>
            </a:r>
            <a:r>
              <a:rPr lang="ko-KR" altLang="en-US" sz="115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에서 스케줄러 </a:t>
            </a:r>
            <a:r>
              <a:rPr lang="ko-KR" altLang="en-US" sz="115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메소드</a:t>
            </a:r>
            <a:r>
              <a:rPr lang="ko-KR" altLang="en-US" sz="115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정의</a:t>
            </a:r>
            <a:endParaRPr lang="en-US" altLang="ko-KR" sz="115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38AE47-8662-2348-BC02-F724BA830DAE}"/>
              </a:ext>
            </a:extLst>
          </p:cNvPr>
          <p:cNvSpPr/>
          <p:nvPr/>
        </p:nvSpPr>
        <p:spPr>
          <a:xfrm>
            <a:off x="272933" y="3976334"/>
            <a:ext cx="4572000" cy="2800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공동구매 마감일 모니터링을 위한 </a:t>
            </a:r>
            <a:r>
              <a:rPr lang="en-US" altLang="ko-KR" sz="9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TreadPoolTaskScheduler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정의</a:t>
            </a:r>
            <a:endParaRPr lang="en-US" altLang="ko-KR" sz="9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1E5931D-243C-1443-A24A-2E9B5443E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91" y="2496815"/>
            <a:ext cx="3126577" cy="14525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EB1A7D2-B984-A144-9A10-0B02D33345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82" b="2020"/>
          <a:stretch/>
        </p:blipFill>
        <p:spPr>
          <a:xfrm>
            <a:off x="484291" y="4389377"/>
            <a:ext cx="4020115" cy="37324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965541-4147-3F4C-81D6-9DE52805CDF1}"/>
              </a:ext>
            </a:extLst>
          </p:cNvPr>
          <p:cNvSpPr/>
          <p:nvPr/>
        </p:nvSpPr>
        <p:spPr>
          <a:xfrm>
            <a:off x="4727219" y="1203682"/>
            <a:ext cx="4572000" cy="6955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하나의 스레드 풀에서 실행됨</a:t>
            </a:r>
            <a:endParaRPr lang="en-US" altLang="ko-KR" sz="9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넘어온 </a:t>
            </a:r>
            <a:r>
              <a:rPr lang="ko-KR" altLang="en-US" sz="9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파라미터를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이용해 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Item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객체의 목표 수량이 현재 신청자 수보다 작은 경우 </a:t>
            </a:r>
            <a:endParaRPr lang="en-US" altLang="ko-KR" sz="9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status = fail, 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목표 수량에 충족할 경우 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status=success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상태를 업데이트</a:t>
            </a:r>
            <a:endParaRPr lang="en-US" altLang="ko-KR" sz="9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45C6C5A-100F-D843-B6D3-30638839A4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20"/>
          <a:stretch/>
        </p:blipFill>
        <p:spPr>
          <a:xfrm>
            <a:off x="484291" y="1565414"/>
            <a:ext cx="3527005" cy="2997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8852E64-F299-464D-9DBF-2AE110C9C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71" y="1966627"/>
            <a:ext cx="4225193" cy="278953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BC97098-D6C5-7E4F-A645-024F520404FF}"/>
              </a:ext>
            </a:extLst>
          </p:cNvPr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5648A2-245F-7844-B19B-984D701AE1D4}"/>
              </a:ext>
            </a:extLst>
          </p:cNvPr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3">
            <a:extLst>
              <a:ext uri="{FF2B5EF4-FFF2-40B4-BE49-F238E27FC236}">
                <a16:creationId xmlns:a16="http://schemas.microsoft.com/office/drawing/2014/main" id="{C4ABE0A8-4375-0641-B2D8-9FBFDCAEF999}"/>
              </a:ext>
            </a:extLst>
          </p:cNvPr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440813B-BE08-F548-9BC4-792EA1B6ADFA}"/>
              </a:ext>
            </a:extLst>
          </p:cNvPr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6DE15C1-CA73-C14C-B32B-CB1DDE0011C7}"/>
                </a:ext>
              </a:extLst>
            </p:cNvPr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각 삼각형 6">
              <a:extLst>
                <a:ext uri="{FF2B5EF4-FFF2-40B4-BE49-F238E27FC236}">
                  <a16:creationId xmlns:a16="http://schemas.microsoft.com/office/drawing/2014/main" id="{1D6F8C9E-228D-2C45-8DAF-A2FEFCEBF09C}"/>
                </a:ext>
              </a:extLst>
            </p:cNvPr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54A4E23-5934-1E49-8398-EA954732BF8B}"/>
              </a:ext>
            </a:extLst>
          </p:cNvPr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A9FC49E-881A-8849-B582-AF1EF58DD613}"/>
              </a:ext>
            </a:extLst>
          </p:cNvPr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9F350D-E7C4-C047-8911-1EE90C984419}"/>
              </a:ext>
            </a:extLst>
          </p:cNvPr>
          <p:cNvSpPr txBox="1"/>
          <p:nvPr/>
        </p:nvSpPr>
        <p:spPr>
          <a:xfrm>
            <a:off x="5580112" y="205707"/>
            <a:ext cx="33531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방법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같이 먹어요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공동구매 진행 알고리즘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7" name="직선 연결선 55">
            <a:extLst>
              <a:ext uri="{FF2B5EF4-FFF2-40B4-BE49-F238E27FC236}">
                <a16:creationId xmlns:a16="http://schemas.microsoft.com/office/drawing/2014/main" id="{A3CC56A2-0CA9-9E4C-BF0A-3A2433CC2426}"/>
              </a:ext>
            </a:extLst>
          </p:cNvPr>
          <p:cNvCxnSpPr>
            <a:cxnSpLocks/>
          </p:cNvCxnSpPr>
          <p:nvPr/>
        </p:nvCxnSpPr>
        <p:spPr>
          <a:xfrm flipH="1">
            <a:off x="4595092" y="625026"/>
            <a:ext cx="15764" cy="4447832"/>
          </a:xfrm>
          <a:prstGeom prst="line">
            <a:avLst/>
          </a:prstGeom>
          <a:ln w="6350">
            <a:solidFill>
              <a:schemeClr val="bg1">
                <a:lumMod val="7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63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3DA143-75B1-514A-805D-06E5F4C6C29C}"/>
              </a:ext>
            </a:extLst>
          </p:cNvPr>
          <p:cNvSpPr txBox="1"/>
          <p:nvPr/>
        </p:nvSpPr>
        <p:spPr>
          <a:xfrm>
            <a:off x="635145" y="2792833"/>
            <a:ext cx="7397198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3)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en-US" altLang="ko-KR" sz="12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InsertItemController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로 넘어온 </a:t>
            </a: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item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객체를 </a:t>
            </a: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DB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에 저장한 후</a:t>
            </a: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,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스케줄러에 </a:t>
            </a:r>
            <a:r>
              <a:rPr lang="en-US" altLang="ko-KR" sz="12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item_id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와 공구 마감일을 넘김</a:t>
            </a:r>
            <a:endParaRPr lang="en-US" altLang="ko-KR" sz="12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08DF79-B03C-3143-B666-43F69D16B887}"/>
              </a:ext>
            </a:extLst>
          </p:cNvPr>
          <p:cNvSpPr txBox="1"/>
          <p:nvPr/>
        </p:nvSpPr>
        <p:spPr>
          <a:xfrm>
            <a:off x="637671" y="4203599"/>
            <a:ext cx="7970736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4)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en-US" altLang="ko-KR" sz="12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SupringbootApplication.java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에서 </a:t>
            </a: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@</a:t>
            </a:r>
            <a:r>
              <a:rPr lang="en-US" altLang="ko-KR" sz="12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EnableScheduling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을 명시하여 작업 스케줄러를 활성화</a:t>
            </a:r>
            <a:endParaRPr lang="en-US" altLang="ko-KR" sz="12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614BB6-FBE2-F34B-B206-1320B4E46F97}"/>
              </a:ext>
            </a:extLst>
          </p:cNvPr>
          <p:cNvSpPr/>
          <p:nvPr/>
        </p:nvSpPr>
        <p:spPr>
          <a:xfrm>
            <a:off x="673214" y="687164"/>
            <a:ext cx="4572000" cy="5301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scheduler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 객체에 작업할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Runnable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과 작업 시기를 인자로 넘겨줌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RoundOTF" panose="020B0600000101010101" pitchFamily="34" charset="-127"/>
              <a:ea typeface="NanumSquareRoundOTF" panose="020B0600000101010101" pitchFamily="34" charset="-127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실행 시점의 시각보다 이전의 시작일 경우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,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 지속적으로 업데이트</a:t>
            </a:r>
            <a:endParaRPr lang="ko-Kore-KR" altLang="en-US" sz="1000" dirty="0">
              <a:latin typeface="NanumSquareRoundOTF" panose="020B0600000101010101" pitchFamily="34" charset="-127"/>
              <a:ea typeface="NanumSquareRoundOTF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16DB49-AB5F-4E46-90ED-E77941069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7614"/>
            <a:ext cx="4945038" cy="10854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D61420C-DF19-8645-B4B2-C2F6B2B656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0" y="3275093"/>
            <a:ext cx="3962480" cy="6212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842008-D248-8E49-B0B6-A831003775BA}"/>
              </a:ext>
            </a:extLst>
          </p:cNvPr>
          <p:cNvSpPr txBox="1"/>
          <p:nvPr/>
        </p:nvSpPr>
        <p:spPr>
          <a:xfrm>
            <a:off x="5580112" y="205707"/>
            <a:ext cx="33531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방법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같이 먹어요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공동구매 진행 알고리즘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846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580112" y="205707"/>
            <a:ext cx="33531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방법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＇나누어 먹어요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공동구매 진행 알고리즘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16657-6B03-EF4A-A5B1-09D778AD460A}"/>
              </a:ext>
            </a:extLst>
          </p:cNvPr>
          <p:cNvSpPr txBox="1"/>
          <p:nvPr/>
        </p:nvSpPr>
        <p:spPr>
          <a:xfrm>
            <a:off x="143302" y="1202134"/>
            <a:ext cx="4212674" cy="189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댓글</a:t>
            </a: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/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비밀 댓글 구현</a:t>
            </a:r>
            <a:endParaRPr lang="en-US" altLang="ko-KR" sz="12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5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1) </a:t>
            </a:r>
            <a:r>
              <a:rPr lang="ko-KR" altLang="en-US" sz="12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게시글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조회 시</a:t>
            </a:r>
            <a:endParaRPr lang="en-US" altLang="ko-KR" sz="12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 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특정 식품 글의 댓글 목록을 </a:t>
            </a:r>
            <a:r>
              <a:rPr lang="en-US" altLang="ko-KR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ajaxPrint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함수가 비동기적 수신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댓글이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secret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 경우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로그인한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User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 따라 두 가지 경우로 응답 처리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secret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댓글이고 작성자가 아닌 경우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비밀댓글입니다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화면 표시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secret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댓글이고 로그인한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User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작성자일 경우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ko-KR" altLang="en-US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비밀댓글입니다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표시와 함께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comment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내용도 함께 표시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A78C4D-A91C-4949-A6AE-19FCD0070D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2" r="1562"/>
          <a:stretch/>
        </p:blipFill>
        <p:spPr>
          <a:xfrm>
            <a:off x="4099325" y="1275606"/>
            <a:ext cx="4937171" cy="32614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D5D6D9-221D-4543-8D05-B2B266707D64}"/>
              </a:ext>
            </a:extLst>
          </p:cNvPr>
          <p:cNvSpPr/>
          <p:nvPr/>
        </p:nvSpPr>
        <p:spPr>
          <a:xfrm>
            <a:off x="179512" y="861284"/>
            <a:ext cx="3024336" cy="314002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‘</a:t>
            </a:r>
            <a:r>
              <a:rPr kumimoji="1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나누어 먹어요</a:t>
            </a:r>
            <a:r>
              <a:rPr kumimoji="1"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’</a:t>
            </a:r>
            <a:r>
              <a:rPr kumimoji="1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 공동구매 진행 알고리즘</a:t>
            </a:r>
          </a:p>
        </p:txBody>
      </p:sp>
    </p:spTree>
    <p:extLst>
      <p:ext uri="{BB962C8B-B14F-4D97-AF65-F5344CB8AC3E}">
        <p14:creationId xmlns:p14="http://schemas.microsoft.com/office/powerpoint/2010/main" val="110784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16657-6B03-EF4A-A5B1-09D778AD460A}"/>
              </a:ext>
            </a:extLst>
          </p:cNvPr>
          <p:cNvSpPr txBox="1"/>
          <p:nvPr/>
        </p:nvSpPr>
        <p:spPr>
          <a:xfrm>
            <a:off x="1085944" y="4105777"/>
            <a:ext cx="7828205" cy="76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댓글이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secret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 아닌 경우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현재 로그인한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User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 따라 두 가지 경우로 댓글 목록의 화면 처리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secret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댓글이 아닌 경우 댓글을 단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user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id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와 댓글 내용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댓글 생성 시간을 </a:t>
            </a:r>
            <a:r>
              <a:rPr lang="en-US" altLang="ko-KR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commentHtml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 추가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user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로그인 상태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(user != -1)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이고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comment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user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현재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user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라면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수정과 삭제 기능까지 포함하여 데이터 생성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5E3AB0-B05A-884E-9EB7-16372DFDB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35" y="656400"/>
            <a:ext cx="6556530" cy="3363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2F5E8B-BD88-2B48-A319-ACAA13443B3D}"/>
              </a:ext>
            </a:extLst>
          </p:cNvPr>
          <p:cNvSpPr txBox="1"/>
          <p:nvPr/>
        </p:nvSpPr>
        <p:spPr>
          <a:xfrm>
            <a:off x="5580112" y="205707"/>
            <a:ext cx="33531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방법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＇나누어 먹어요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공동구매 진행 알고리즘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82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3DA143-75B1-514A-805D-06E5F4C6C29C}"/>
              </a:ext>
            </a:extLst>
          </p:cNvPr>
          <p:cNvSpPr txBox="1"/>
          <p:nvPr/>
        </p:nvSpPr>
        <p:spPr>
          <a:xfrm>
            <a:off x="1475656" y="1419622"/>
            <a:ext cx="5184576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2)</a:t>
            </a:r>
            <a:r>
              <a:rPr lang="ko-KR" altLang="en-US" sz="11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새로운 댓글 등록 요청 역시 </a:t>
            </a:r>
            <a:r>
              <a:rPr lang="en-US" altLang="ko-KR" sz="11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Ajax</a:t>
            </a:r>
            <a:r>
              <a:rPr lang="ko-KR" altLang="en-US" sz="11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함수를 사용해 컨트롤러로 데이터 넘기기</a:t>
            </a:r>
            <a:endParaRPr lang="en-US" altLang="ko-KR" sz="11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새로운 댓글 등록 처리를 위해 필요한 변수들 가져오기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0142D1-B161-574C-BCE2-9EB868A74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144175"/>
            <a:ext cx="6604000" cy="1651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4D60DA-E5C7-F541-AD70-8F046A8A675D}"/>
              </a:ext>
            </a:extLst>
          </p:cNvPr>
          <p:cNvSpPr txBox="1"/>
          <p:nvPr/>
        </p:nvSpPr>
        <p:spPr>
          <a:xfrm>
            <a:off x="5580112" y="205707"/>
            <a:ext cx="33531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방법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＇나누어 먹어요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공동구매 진행 알고리즘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72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944468-6380-C945-9DAF-4E2A5A8EB3D1}"/>
              </a:ext>
            </a:extLst>
          </p:cNvPr>
          <p:cNvSpPr txBox="1"/>
          <p:nvPr/>
        </p:nvSpPr>
        <p:spPr>
          <a:xfrm>
            <a:off x="160427" y="1108687"/>
            <a:ext cx="60174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3)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@</a:t>
            </a:r>
            <a:r>
              <a:rPr lang="en-US" altLang="ko-KR" sz="12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RestController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로 지정된 </a:t>
            </a:r>
            <a:r>
              <a:rPr lang="en-US" altLang="ko-KR" sz="12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InsertCommentController</a:t>
            </a:r>
            <a:r>
              <a:rPr lang="ko-KR" altLang="en-US" sz="12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를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통해 요청 처리</a:t>
            </a:r>
            <a:endParaRPr lang="en-US" altLang="ko-KR" sz="12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692C15-14F7-4A46-8FDA-9CB50D143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6"/>
          <a:stretch/>
        </p:blipFill>
        <p:spPr>
          <a:xfrm>
            <a:off x="234669" y="1594437"/>
            <a:ext cx="5146157" cy="19546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190C61-3AC0-4748-ABA0-49A22F99ED5C}"/>
              </a:ext>
            </a:extLst>
          </p:cNvPr>
          <p:cNvSpPr txBox="1"/>
          <p:nvPr/>
        </p:nvSpPr>
        <p:spPr>
          <a:xfrm>
            <a:off x="5604406" y="3619475"/>
            <a:ext cx="3327612" cy="76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세션이 있을 경우 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넘어온 데이터를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Comment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객체로 변환해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DB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작업 수행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DB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 댓글 삽입 성공 시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result’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키 값을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true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return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B8DDC6-B077-F94A-BFC8-323E5124B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364" y="1640084"/>
            <a:ext cx="3207371" cy="18633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E64ACD-8386-D94D-A44F-6411418A4CC2}"/>
              </a:ext>
            </a:extLst>
          </p:cNvPr>
          <p:cNvSpPr txBox="1"/>
          <p:nvPr/>
        </p:nvSpPr>
        <p:spPr>
          <a:xfrm>
            <a:off x="5580112" y="205707"/>
            <a:ext cx="33531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방법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＇나누어 먹어요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공동구매 진행 알고리즘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9705BB-0F63-6B46-8401-364EA38B60DF}"/>
              </a:ext>
            </a:extLst>
          </p:cNvPr>
          <p:cNvSpPr/>
          <p:nvPr/>
        </p:nvSpPr>
        <p:spPr>
          <a:xfrm>
            <a:off x="174486" y="375457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세션이 없을 경우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‘result’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키 값을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false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return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3252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2151D-0750-7E40-9E58-1BAFFA7D6DF9}"/>
              </a:ext>
            </a:extLst>
          </p:cNvPr>
          <p:cNvSpPr txBox="1"/>
          <p:nvPr/>
        </p:nvSpPr>
        <p:spPr>
          <a:xfrm>
            <a:off x="395536" y="843558"/>
            <a:ext cx="4490167" cy="808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4)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전체 </a:t>
            </a:r>
            <a:r>
              <a:rPr lang="ko-KR" altLang="en-US" sz="12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웹페이지를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갱신할 필요 없이 부분 갱신을 통해 </a:t>
            </a:r>
            <a:r>
              <a:rPr lang="ko-KR" altLang="en-US" sz="12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댓글창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변경</a:t>
            </a:r>
            <a:endParaRPr lang="en-US" altLang="ko-KR" sz="12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넘어온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result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값을 통해 실패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성공 유무에 따른 결과 데이터 생성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ajaxPrint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r>
              <a:rPr lang="ko-KR" altLang="en-US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호출해 다시 </a:t>
            </a:r>
            <a:r>
              <a:rPr lang="ko-KR" altLang="en-US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댓글창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목록 가져오기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82227F-9D32-B844-8912-3592B0FF4A9A}"/>
              </a:ext>
            </a:extLst>
          </p:cNvPr>
          <p:cNvSpPr txBox="1"/>
          <p:nvPr/>
        </p:nvSpPr>
        <p:spPr>
          <a:xfrm>
            <a:off x="395536" y="1756865"/>
            <a:ext cx="5955224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5)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댓글 수정 및 삭제도 댓글 등록과 같이 </a:t>
            </a:r>
            <a:endParaRPr lang="en-US" altLang="ko-KR" sz="12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     부분 갱신을 통해 수정</a:t>
            </a: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,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삭제를 할 수 있도록 함</a:t>
            </a:r>
            <a:endParaRPr lang="en-US" altLang="ko-KR" sz="12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5F7F25-5028-C044-8835-C003EB077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21" y="985044"/>
            <a:ext cx="3149600" cy="3733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60A0E6-5021-C147-9624-3A3840EEE93B}"/>
              </a:ext>
            </a:extLst>
          </p:cNvPr>
          <p:cNvSpPr txBox="1"/>
          <p:nvPr/>
        </p:nvSpPr>
        <p:spPr>
          <a:xfrm>
            <a:off x="5580112" y="205707"/>
            <a:ext cx="33531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방법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＇나누어 먹어요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공동구매 진행 알고리즘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00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16657-6B03-EF4A-A5B1-09D778AD460A}"/>
              </a:ext>
            </a:extLst>
          </p:cNvPr>
          <p:cNvSpPr txBox="1"/>
          <p:nvPr/>
        </p:nvSpPr>
        <p:spPr>
          <a:xfrm>
            <a:off x="193979" y="1016995"/>
            <a:ext cx="7828205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Session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을 이용한 단계별 가입 기능</a:t>
            </a:r>
            <a:endParaRPr lang="en-US" altLang="ko-KR" sz="12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4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1)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@</a:t>
            </a:r>
            <a:r>
              <a:rPr lang="en-US" altLang="ko-KR" sz="12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SessionAttributes</a:t>
            </a:r>
            <a:r>
              <a:rPr lang="ko-KR" altLang="en-US" sz="12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를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통해 </a:t>
            </a:r>
            <a:r>
              <a:rPr lang="en-US" altLang="ko-KR" sz="12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AccountForm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객체를 </a:t>
            </a: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session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에 저장 및 공유</a:t>
            </a:r>
            <a:endParaRPr lang="en-US" altLang="ko-KR" sz="12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3DA143-75B1-514A-805D-06E5F4C6C29C}"/>
              </a:ext>
            </a:extLst>
          </p:cNvPr>
          <p:cNvSpPr txBox="1"/>
          <p:nvPr/>
        </p:nvSpPr>
        <p:spPr>
          <a:xfrm>
            <a:off x="193979" y="2282760"/>
            <a:ext cx="8816834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2)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첫 번째 단계의 요청 처리</a:t>
            </a:r>
            <a:endParaRPr lang="en-US" altLang="ko-KR" sz="12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첫 번째 단계의 폼에서 들어온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post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요청을 받아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session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 저장된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‘</a:t>
            </a:r>
            <a:r>
              <a:rPr lang="en-US" altLang="ko-KR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accountForm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’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객체를 찾아 폼에 입력된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data</a:t>
            </a:r>
            <a:r>
              <a:rPr lang="ko-KR" altLang="en-US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저장 후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매개변수인 </a:t>
            </a:r>
            <a:r>
              <a:rPr lang="en-US" altLang="ko-KR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accountForm</a:t>
            </a:r>
            <a:r>
              <a:rPr lang="ko-KR" altLang="en-US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참조됨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259C95D-6091-3143-9655-9AD15359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9" y="1713669"/>
            <a:ext cx="3528392" cy="5843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6FBB05-B039-8947-ABE9-500E4113E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9" y="2860739"/>
            <a:ext cx="8001000" cy="203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01AA779-BD10-8A48-8221-07CB8BBC2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9" y="3157569"/>
            <a:ext cx="5474470" cy="177372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A18D95-1990-474A-9B18-55042226907C}"/>
              </a:ext>
            </a:extLst>
          </p:cNvPr>
          <p:cNvSpPr/>
          <p:nvPr/>
        </p:nvSpPr>
        <p:spPr>
          <a:xfrm>
            <a:off x="306723" y="697140"/>
            <a:ext cx="2114866" cy="314002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회원 관련 기능 알고리즘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DA5EEA-65E8-0649-84BD-ADCF7EEE161E}"/>
              </a:ext>
            </a:extLst>
          </p:cNvPr>
          <p:cNvSpPr txBox="1"/>
          <p:nvPr/>
        </p:nvSpPr>
        <p:spPr>
          <a:xfrm>
            <a:off x="6300192" y="205707"/>
            <a:ext cx="26330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방법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회원 관련 기능 알고리즘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42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300192" y="205707"/>
            <a:ext cx="26330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방법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회원 관련 기능 알고리즘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944468-6380-C945-9DAF-4E2A5A8EB3D1}"/>
              </a:ext>
            </a:extLst>
          </p:cNvPr>
          <p:cNvSpPr txBox="1"/>
          <p:nvPr/>
        </p:nvSpPr>
        <p:spPr>
          <a:xfrm>
            <a:off x="683568" y="1923678"/>
            <a:ext cx="5472608" cy="53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3)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나머지 단계도 동일하게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@</a:t>
            </a:r>
            <a:r>
              <a:rPr lang="en-US" altLang="ko-KR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MmodelAttribute</a:t>
            </a:r>
            <a:r>
              <a:rPr lang="ko-KR" altLang="en-US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사용해 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session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 저장된 </a:t>
            </a:r>
            <a:r>
              <a:rPr lang="en-US" altLang="ko-KR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accountForm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객체를 계속 이용하여 완성된 </a:t>
            </a:r>
            <a:r>
              <a:rPr lang="en-US" altLang="ko-KR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accountForm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DB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 저장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501D1D-064F-974C-9216-C549B3EB6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90" y="2561456"/>
            <a:ext cx="5067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7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2BCE9A0-ECFC-7149-859F-39D8B7F5D396}"/>
              </a:ext>
            </a:extLst>
          </p:cNvPr>
          <p:cNvSpPr txBox="1"/>
          <p:nvPr/>
        </p:nvSpPr>
        <p:spPr>
          <a:xfrm>
            <a:off x="386590" y="1036512"/>
            <a:ext cx="2294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내용을 입력해주세요</a:t>
            </a:r>
            <a:endParaRPr lang="en-US" altLang="ko-KR" sz="14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4" name="직선 연결선 12">
            <a:extLst>
              <a:ext uri="{FF2B5EF4-FFF2-40B4-BE49-F238E27FC236}">
                <a16:creationId xmlns:a16="http://schemas.microsoft.com/office/drawing/2014/main" id="{502E25E5-5ABD-8145-BA5C-7C0067F5012A}"/>
              </a:ext>
            </a:extLst>
          </p:cNvPr>
          <p:cNvCxnSpPr>
            <a:cxnSpLocks/>
          </p:cNvCxnSpPr>
          <p:nvPr/>
        </p:nvCxnSpPr>
        <p:spPr>
          <a:xfrm>
            <a:off x="461569" y="1384757"/>
            <a:ext cx="163908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56E3D9-50D2-4647-8AB4-495AF130F67A}"/>
              </a:ext>
            </a:extLst>
          </p:cNvPr>
          <p:cNvSpPr txBox="1"/>
          <p:nvPr/>
        </p:nvSpPr>
        <p:spPr>
          <a:xfrm>
            <a:off x="395536" y="1419622"/>
            <a:ext cx="5401306" cy="33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5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내용을 입력해주세요 내용을 입력해주세요</a:t>
            </a:r>
            <a:endParaRPr lang="en-US" altLang="ko-KR" sz="115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4196E2-8A37-054E-939B-C57641FE5242}"/>
              </a:ext>
            </a:extLst>
          </p:cNvPr>
          <p:cNvSpPr txBox="1"/>
          <p:nvPr/>
        </p:nvSpPr>
        <p:spPr>
          <a:xfrm>
            <a:off x="395536" y="2043966"/>
            <a:ext cx="4047478" cy="33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5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내용을 입력해주세요</a:t>
            </a:r>
            <a:endParaRPr lang="en-US" altLang="ko-KR" sz="115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D5BCA25-23E5-CF82-5BF0-53D6B8A59A9C}"/>
              </a:ext>
            </a:extLst>
          </p:cNvPr>
          <p:cNvGrpSpPr/>
          <p:nvPr/>
        </p:nvGrpSpPr>
        <p:grpSpPr>
          <a:xfrm>
            <a:off x="98625" y="60348"/>
            <a:ext cx="8928993" cy="432048"/>
            <a:chOff x="98625" y="60348"/>
            <a:chExt cx="8928993" cy="43204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0B5B0C0-9D68-D27A-2B96-B3C31D5E8A0A}"/>
                </a:ext>
              </a:extLst>
            </p:cNvPr>
            <p:cNvSpPr/>
            <p:nvPr/>
          </p:nvSpPr>
          <p:spPr>
            <a:xfrm>
              <a:off x="98626" y="60348"/>
              <a:ext cx="8928992" cy="7200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4FBFDE-13C5-4ED1-E7CC-6AB606100A46}"/>
                </a:ext>
              </a:extLst>
            </p:cNvPr>
            <p:cNvSpPr/>
            <p:nvPr/>
          </p:nvSpPr>
          <p:spPr>
            <a:xfrm>
              <a:off x="98625" y="168851"/>
              <a:ext cx="1872207" cy="32354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3531FD85-7139-D33B-9597-9AEB31D2904C}"/>
                </a:ext>
              </a:extLst>
            </p:cNvPr>
            <p:cNvSpPr/>
            <p:nvPr/>
          </p:nvSpPr>
          <p:spPr>
            <a:xfrm>
              <a:off x="1970832" y="168850"/>
              <a:ext cx="323546" cy="32354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8FFE76E-0D9C-3591-5097-9F4F1AAF82B8}"/>
                </a:ext>
              </a:extLst>
            </p:cNvPr>
            <p:cNvGrpSpPr/>
            <p:nvPr/>
          </p:nvGrpSpPr>
          <p:grpSpPr>
            <a:xfrm>
              <a:off x="2016206" y="168846"/>
              <a:ext cx="7011412" cy="323548"/>
              <a:chOff x="2016206" y="168846"/>
              <a:chExt cx="7011412" cy="323548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11AE867-B557-7D49-1448-8597996E823E}"/>
                  </a:ext>
                </a:extLst>
              </p:cNvPr>
              <p:cNvSpPr/>
              <p:nvPr/>
            </p:nvSpPr>
            <p:spPr>
              <a:xfrm flipH="1" flipV="1">
                <a:off x="2339752" y="168846"/>
                <a:ext cx="6687866" cy="32354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각 삼각형 20">
                <a:extLst>
                  <a:ext uri="{FF2B5EF4-FFF2-40B4-BE49-F238E27FC236}">
                    <a16:creationId xmlns:a16="http://schemas.microsoft.com/office/drawing/2014/main" id="{5DAE9BF0-89B6-4A75-D674-2AE1F33C085B}"/>
                  </a:ext>
                </a:extLst>
              </p:cNvPr>
              <p:cNvSpPr/>
              <p:nvPr/>
            </p:nvSpPr>
            <p:spPr>
              <a:xfrm flipH="1" flipV="1">
                <a:off x="2016206" y="168848"/>
                <a:ext cx="323546" cy="323546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D1BEB4-6028-80C8-43D5-9D2BBF2FEBB9}"/>
                </a:ext>
              </a:extLst>
            </p:cNvPr>
            <p:cNvSpPr txBox="1"/>
            <p:nvPr/>
          </p:nvSpPr>
          <p:spPr>
            <a:xfrm>
              <a:off x="210784" y="205707"/>
              <a:ext cx="1408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제목을 적어주세요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AF1BEE1-FDA2-05AD-AC32-7CEEB0F4F1E4}"/>
                </a:ext>
              </a:extLst>
            </p:cNvPr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84B5BC-4DFE-1FB5-8A3F-17B6A068FA5B}"/>
                </a:ext>
              </a:extLst>
            </p:cNvPr>
            <p:cNvSpPr txBox="1"/>
            <p:nvPr/>
          </p:nvSpPr>
          <p:spPr>
            <a:xfrm>
              <a:off x="7308304" y="198012"/>
              <a:ext cx="170679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목차를 입력해주세요</a:t>
              </a:r>
              <a:endParaRPr lang="ko-KR" altLang="en-US" sz="10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483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C7861B-3EB0-054F-95A8-7FF35F3382D2}"/>
              </a:ext>
            </a:extLst>
          </p:cNvPr>
          <p:cNvGrpSpPr/>
          <p:nvPr/>
        </p:nvGrpSpPr>
        <p:grpSpPr>
          <a:xfrm>
            <a:off x="395536" y="527826"/>
            <a:ext cx="7828205" cy="2403667"/>
            <a:chOff x="395536" y="527826"/>
            <a:chExt cx="7828205" cy="240366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116657-6B03-EF4A-A5B1-09D778AD460A}"/>
                </a:ext>
              </a:extLst>
            </p:cNvPr>
            <p:cNvSpPr txBox="1"/>
            <p:nvPr/>
          </p:nvSpPr>
          <p:spPr>
            <a:xfrm>
              <a:off x="395536" y="527826"/>
              <a:ext cx="7828205" cy="598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2.</a:t>
              </a:r>
              <a:r>
                <a:rPr lang="ko-KR" altLang="en-US" sz="12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 </a:t>
              </a:r>
              <a:r>
                <a:rPr lang="ko-KR" altLang="en-US" sz="1200" b="1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해시함수를</a:t>
              </a:r>
              <a:r>
                <a:rPr lang="ko-KR" altLang="en-US" sz="12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 이용한 비밀번호 구현</a:t>
              </a:r>
              <a:endPara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1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1)</a:t>
              </a:r>
              <a:r>
                <a:rPr lang="ko-KR" altLang="en-US" sz="11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 회원가입 </a:t>
              </a:r>
              <a:r>
                <a:rPr lang="en-US" altLang="ko-KR" sz="11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2</a:t>
              </a:r>
              <a:r>
                <a:rPr lang="ko-KR" altLang="en-US" sz="11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단계에서 넘어온 패스워드 값을 </a:t>
              </a:r>
              <a:r>
                <a:rPr lang="en-US" altLang="ko-KR" sz="1100" b="1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hashPassword</a:t>
              </a:r>
              <a:r>
                <a:rPr lang="ko-KR" altLang="en-US" sz="11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 </a:t>
              </a:r>
              <a:r>
                <a:rPr lang="ko-KR" altLang="en-US" sz="1100" b="1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메소드를</a:t>
              </a:r>
              <a:r>
                <a:rPr lang="ko-KR" altLang="en-US" sz="11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 통해 </a:t>
              </a:r>
              <a:r>
                <a:rPr lang="ko-KR" altLang="en-US" sz="1100" b="1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해시값으로</a:t>
              </a:r>
              <a:r>
                <a:rPr lang="ko-KR" altLang="en-US" sz="11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 변경</a:t>
              </a:r>
              <a:endParaRPr lang="en-US" altLang="ko-KR" sz="11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4FDDFCC-CFE2-4146-BFFE-52454AE5B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1200129"/>
              <a:ext cx="5544616" cy="173136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1C089EE-CC32-F945-A24E-0F81C6AE671E}"/>
              </a:ext>
            </a:extLst>
          </p:cNvPr>
          <p:cNvSpPr txBox="1"/>
          <p:nvPr/>
        </p:nvSpPr>
        <p:spPr>
          <a:xfrm>
            <a:off x="6300192" y="205707"/>
            <a:ext cx="26330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방법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회원 관련 기능 알고리즘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A3ABD7-9180-7640-A78A-EA1B68DC86E7}"/>
              </a:ext>
            </a:extLst>
          </p:cNvPr>
          <p:cNvGrpSpPr/>
          <p:nvPr/>
        </p:nvGrpSpPr>
        <p:grpSpPr>
          <a:xfrm>
            <a:off x="395536" y="3096659"/>
            <a:ext cx="4843621" cy="1849501"/>
            <a:chOff x="511440" y="736208"/>
            <a:chExt cx="4843621" cy="184950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EF7DAE-76FA-9C41-BFA7-047EFF9C438E}"/>
                </a:ext>
              </a:extLst>
            </p:cNvPr>
            <p:cNvSpPr txBox="1"/>
            <p:nvPr/>
          </p:nvSpPr>
          <p:spPr>
            <a:xfrm>
              <a:off x="511440" y="736208"/>
              <a:ext cx="4843621" cy="785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1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2)</a:t>
              </a:r>
              <a:r>
                <a:rPr lang="ko-KR" altLang="en-US" sz="11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 </a:t>
              </a:r>
              <a:r>
                <a:rPr lang="en-US" altLang="ko-KR" sz="1100" b="1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SupringBootImpl.java</a:t>
              </a:r>
              <a:r>
                <a:rPr lang="ko-KR" altLang="en-US" sz="11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에서 구현한 </a:t>
              </a:r>
              <a:r>
                <a:rPr lang="en-US" altLang="ko-KR" sz="1100" b="1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hashPassword</a:t>
              </a:r>
              <a:r>
                <a:rPr lang="ko-KR" altLang="en-US" sz="11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 </a:t>
              </a:r>
              <a:r>
                <a:rPr lang="ko-KR" altLang="en-US" sz="1100" b="1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메소드</a:t>
              </a:r>
              <a:endParaRPr lang="en-US" altLang="ko-KR" sz="11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  </a:t>
              </a:r>
              <a:r>
                <a: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암호화 알고리즘인 </a:t>
              </a:r>
              <a:r>
                <a:rPr lang="en-US" altLang="ko-KR" sz="1000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bcrypt</a:t>
              </a:r>
              <a:r>
                <a:rPr lang="ko-KR" altLang="en-US" sz="1000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를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사용하여 </a:t>
              </a:r>
              <a:r>
                <a:rPr lang="ko-KR" altLang="en-US" sz="1000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솔트값을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생성</a:t>
              </a:r>
              <a:endPara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  </a:t>
              </a:r>
              <a:r>
                <a: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lang="en-US" altLang="ko-KR" sz="1000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hashpw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의 인자로 사용자의 패스워드와 </a:t>
              </a:r>
              <a:r>
                <a:rPr lang="ko-KR" altLang="en-US" sz="1000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솔트값을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넘겨 패스워드를 암호화</a:t>
              </a:r>
              <a:endPara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2C581D5-6EC1-B143-AE86-318C658DB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1635646"/>
              <a:ext cx="4401957" cy="950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860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944468-6380-C945-9DAF-4E2A5A8EB3D1}"/>
              </a:ext>
            </a:extLst>
          </p:cNvPr>
          <p:cNvSpPr txBox="1"/>
          <p:nvPr/>
        </p:nvSpPr>
        <p:spPr>
          <a:xfrm>
            <a:off x="337901" y="1209204"/>
            <a:ext cx="6216234" cy="808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3)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lang="ko-KR" altLang="en-US" sz="12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마이페이지에서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정보 수정 시에도 동일한 암호화 알고리즘을 이용해 패스워드 확인</a:t>
            </a:r>
            <a:endParaRPr lang="en-US" altLang="ko-KR" sz="12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정보 수정 시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사용자 확인을 위한 코드 부분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넘어온 패스워드가 공백이 아님을 확인하고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넘어온 패스워드와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DB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해시 패스워드를 </a:t>
            </a:r>
            <a:r>
              <a:rPr lang="ko-KR" altLang="en-US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파라미터로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주입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430F511-BC91-0741-A06F-1A4E755FB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03" y="2078425"/>
            <a:ext cx="9144000" cy="4600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A97E8C-B48A-F249-BA8B-9F44B98EE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49" y="3291830"/>
            <a:ext cx="5308600" cy="1016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D1DF9B-255B-4446-9C73-80007DC7AE95}"/>
              </a:ext>
            </a:extLst>
          </p:cNvPr>
          <p:cNvSpPr/>
          <p:nvPr/>
        </p:nvSpPr>
        <p:spPr>
          <a:xfrm>
            <a:off x="449141" y="2649224"/>
            <a:ext cx="5709200" cy="531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넘어온 패스워드와 </a:t>
            </a:r>
            <a:r>
              <a:rPr lang="ko-KR" altLang="en-US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해시화된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패스워드를 </a:t>
            </a:r>
            <a:r>
              <a:rPr lang="en-US" altLang="ko-KR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checkpw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r>
              <a:rPr lang="ko-KR" altLang="en-US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메소드를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사용해 비밀번호 정보를 비교</a:t>
            </a:r>
            <a:endParaRPr lang="en-US" altLang="ko-KR" sz="1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비밀번호가 일치할 경우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true</a:t>
            </a:r>
            <a:r>
              <a:rPr lang="ko-KR" altLang="en-US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return</a:t>
            </a:r>
            <a:endParaRPr lang="ko-Kore-KR" altLang="en-US" sz="1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30CAC7-7530-2448-B80A-271503102BC8}"/>
              </a:ext>
            </a:extLst>
          </p:cNvPr>
          <p:cNvSpPr txBox="1"/>
          <p:nvPr/>
        </p:nvSpPr>
        <p:spPr>
          <a:xfrm>
            <a:off x="6300192" y="205707"/>
            <a:ext cx="26330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방법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회원 관련 기능 알고리즘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79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812360" y="205707"/>
            <a:ext cx="112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 및 소감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2B0F79-E26E-864B-BC85-01201288FC9F}"/>
              </a:ext>
            </a:extLst>
          </p:cNvPr>
          <p:cNvSpPr txBox="1"/>
          <p:nvPr/>
        </p:nvSpPr>
        <p:spPr>
          <a:xfrm>
            <a:off x="3095836" y="2021600"/>
            <a:ext cx="2952328" cy="1100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b="1" spc="210" dirty="0">
                <a:ln>
                  <a:solidFill>
                    <a:schemeClr val="accent1">
                      <a:lumMod val="60000"/>
                      <a:lumOff val="40000"/>
                      <a:alpha val="1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endParaRPr lang="ko-KR" altLang="en-US" sz="2600" b="1" spc="210" dirty="0">
              <a:ln>
                <a:solidFill>
                  <a:schemeClr val="accent1">
                    <a:lumMod val="60000"/>
                    <a:lumOff val="40000"/>
                    <a:alpha val="1000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 및 소감</a:t>
            </a:r>
          </a:p>
        </p:txBody>
      </p:sp>
    </p:spTree>
    <p:extLst>
      <p:ext uri="{BB962C8B-B14F-4D97-AF65-F5344CB8AC3E}">
        <p14:creationId xmlns:p14="http://schemas.microsoft.com/office/powerpoint/2010/main" val="355275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812360" y="205707"/>
            <a:ext cx="112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 및 소감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846746-A46B-404F-9DD3-C7E8F5457751}"/>
              </a:ext>
            </a:extLst>
          </p:cNvPr>
          <p:cNvGrpSpPr/>
          <p:nvPr/>
        </p:nvGrpSpPr>
        <p:grpSpPr>
          <a:xfrm>
            <a:off x="733600" y="1043167"/>
            <a:ext cx="1978427" cy="365803"/>
            <a:chOff x="747739" y="767057"/>
            <a:chExt cx="2967825" cy="137535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BA1E27-0D7B-304F-B23D-1F85A9612114}"/>
                </a:ext>
              </a:extLst>
            </p:cNvPr>
            <p:cNvSpPr/>
            <p:nvPr/>
          </p:nvSpPr>
          <p:spPr>
            <a:xfrm>
              <a:off x="747739" y="767057"/>
              <a:ext cx="2967825" cy="1215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ko-KR" altLang="en-US" sz="1500" b="1" kern="100" dirty="0">
                  <a:latin typeface="NANUMGOTHIC EXTRABOLD" panose="020D0604000000000000" pitchFamily="34" charset="-127"/>
                  <a:ea typeface="NANUMGOTHIC EXTRABOLD" panose="020D0604000000000000" pitchFamily="34" charset="-127"/>
                  <a:cs typeface="Times New Roman" panose="02020603050405020304" pitchFamily="18" charset="0"/>
                </a:rPr>
                <a:t>구현 시스템 요약 정리</a:t>
              </a:r>
              <a:endParaRPr lang="ko-Kore-KR" altLang="ko-Kore-KR" sz="1500" b="1" kern="100" dirty="0">
                <a:effectLst/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F999BCF8-F203-6249-AB94-A3074978600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39" y="2142411"/>
              <a:ext cx="296782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4116657-6B03-EF4A-A5B1-09D778AD460A}"/>
              </a:ext>
            </a:extLst>
          </p:cNvPr>
          <p:cNvSpPr txBox="1"/>
          <p:nvPr/>
        </p:nvSpPr>
        <p:spPr>
          <a:xfrm>
            <a:off x="733600" y="1419622"/>
            <a:ext cx="7676800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Supring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Shop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 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가구를 위한 식품 관련 서비스로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원하는 식품을 보다 저렴하게 소량 구매할 수 있으며 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다른 사람과의 거래와 교환이 자유롭게 이루어질 수 있도록 고안한 웹사이트이다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기존 공구 사이트와 차별화된 서비스를 제공하고자 영양정보 데이터를 사용하여 식품의 영양성분을 표시하였고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구체적인 카테고리 분류와 깔끔한 레이아웃을 통해 편리한 소비를 돕고자 노력하였다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238840-331A-7745-86D8-01D4437733D8}"/>
              </a:ext>
            </a:extLst>
          </p:cNvPr>
          <p:cNvGrpSpPr/>
          <p:nvPr/>
        </p:nvGrpSpPr>
        <p:grpSpPr>
          <a:xfrm>
            <a:off x="733600" y="2921143"/>
            <a:ext cx="963725" cy="365803"/>
            <a:chOff x="747739" y="767057"/>
            <a:chExt cx="1445677" cy="137535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34A5418-E503-6243-819F-EA395E3E434D}"/>
                </a:ext>
              </a:extLst>
            </p:cNvPr>
            <p:cNvSpPr/>
            <p:nvPr/>
          </p:nvSpPr>
          <p:spPr>
            <a:xfrm>
              <a:off x="747739" y="767057"/>
              <a:ext cx="1445677" cy="1215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1"/>
              <a:r>
                <a:rPr lang="ko-KR" altLang="en-US" sz="1500" b="1" kern="100" dirty="0">
                  <a:latin typeface="NANUMGOTHIC EXTRABOLD" panose="020D0604000000000000" pitchFamily="34" charset="-127"/>
                  <a:ea typeface="NANUMGOTHIC EXTRABOLD" panose="020D0604000000000000" pitchFamily="34" charset="-127"/>
                  <a:cs typeface="Times New Roman" panose="02020603050405020304" pitchFamily="18" charset="0"/>
                </a:rPr>
                <a:t>개선 사항</a:t>
              </a:r>
              <a:endParaRPr lang="ko-Kore-KR" altLang="ko-Kore-KR" sz="1500" b="1" kern="100" dirty="0">
                <a:effectLst/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6F61E1C7-CAFA-B443-9582-5B84C6C8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47739" y="2142411"/>
              <a:ext cx="1445677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15F6A01-D056-1446-A4E4-A2B4BB4C98D4}"/>
              </a:ext>
            </a:extLst>
          </p:cNvPr>
          <p:cNvSpPr txBox="1"/>
          <p:nvPr/>
        </p:nvSpPr>
        <p:spPr>
          <a:xfrm>
            <a:off x="733600" y="3329585"/>
            <a:ext cx="7964832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향후 개선 방향은 댓글을 통한 거래방식보다 사용자 간의 </a:t>
            </a:r>
            <a:r>
              <a:rPr lang="ko-KR" altLang="en-US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쪽지기능을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통해 편리한 의사소통 기능을 제공하는 것이다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또한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지속적인 식품 업데이트를 위한 영양정보 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연결과 사용자의 </a:t>
            </a:r>
            <a:r>
              <a:rPr lang="ko-KR" altLang="en-US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찜하기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상품을 토대로 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공동구매 식품의 추천 기능도 고려해볼 수 있다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573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812360" y="205707"/>
            <a:ext cx="11208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 및 소감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B61370-7B67-884B-BFA6-F488D0C818E7}"/>
              </a:ext>
            </a:extLst>
          </p:cNvPr>
          <p:cNvSpPr/>
          <p:nvPr/>
        </p:nvSpPr>
        <p:spPr>
          <a:xfrm>
            <a:off x="933097" y="628174"/>
            <a:ext cx="13404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500" b="1" kern="100" dirty="0"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rPr>
              <a:t>소감 </a:t>
            </a:r>
            <a:r>
              <a:rPr lang="en-US" altLang="ko-KR" sz="1500" b="1" kern="100" dirty="0"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500" b="1" kern="100" dirty="0"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rPr>
              <a:t>느낀 점</a:t>
            </a:r>
            <a:r>
              <a:rPr lang="en-US" altLang="ko-KR" sz="1500" b="1" kern="100" dirty="0">
                <a:latin typeface="NANUMGOTHIC EXTRABOLD" panose="020D0604000000000000" pitchFamily="34" charset="-127"/>
                <a:ea typeface="NANUMGOTHIC EXTRABOLD" panose="020D0604000000000000" pitchFamily="34" charset="-127"/>
                <a:cs typeface="Times New Roman" panose="02020603050405020304" pitchFamily="18" charset="0"/>
              </a:rPr>
              <a:t>)</a:t>
            </a:r>
            <a:endParaRPr lang="ko-Kore-KR" altLang="ko-Kore-KR" sz="1500" b="1" kern="100" dirty="0">
              <a:effectLst/>
              <a:latin typeface="NANUMGOTHIC EXTRABOLD" panose="020D0604000000000000" pitchFamily="34" charset="-127"/>
              <a:ea typeface="NANUMGOTHIC EXTRABOLD" panose="020D0604000000000000" pitchFamily="34" charset="-127"/>
              <a:cs typeface="Times New Roman" panose="02020603050405020304" pitchFamily="18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0EBFDB-8787-1F4A-8CAF-ED5CA396CF38}"/>
              </a:ext>
            </a:extLst>
          </p:cNvPr>
          <p:cNvGrpSpPr/>
          <p:nvPr/>
        </p:nvGrpSpPr>
        <p:grpSpPr>
          <a:xfrm>
            <a:off x="985273" y="1015732"/>
            <a:ext cx="7228824" cy="3860274"/>
            <a:chOff x="951232" y="1249922"/>
            <a:chExt cx="7228824" cy="386027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AB64EFE-774C-204E-9CA3-E954C3FEFAE3}"/>
                </a:ext>
              </a:extLst>
            </p:cNvPr>
            <p:cNvGrpSpPr/>
            <p:nvPr/>
          </p:nvGrpSpPr>
          <p:grpSpPr>
            <a:xfrm>
              <a:off x="963944" y="1249922"/>
              <a:ext cx="7216112" cy="899803"/>
              <a:chOff x="963944" y="1249922"/>
              <a:chExt cx="7216112" cy="899803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DABD403-8C90-BE4B-8B08-B6C22BDBFEE8}"/>
                  </a:ext>
                </a:extLst>
              </p:cNvPr>
              <p:cNvSpPr/>
              <p:nvPr/>
            </p:nvSpPr>
            <p:spPr>
              <a:xfrm>
                <a:off x="963944" y="1249922"/>
                <a:ext cx="7216112" cy="899803"/>
              </a:xfrm>
              <a:prstGeom prst="rect">
                <a:avLst/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C7A3D3-AC79-3849-ABF9-5866D03067DC}"/>
                  </a:ext>
                </a:extLst>
              </p:cNvPr>
              <p:cNvSpPr txBox="1"/>
              <p:nvPr/>
            </p:nvSpPr>
            <p:spPr>
              <a:xfrm>
                <a:off x="1079612" y="1313743"/>
                <a:ext cx="6984776" cy="531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ko-KR" altLang="en-US" sz="1000" b="1" dirty="0">
                    <a:ln>
                      <a:solidFill>
                        <a:schemeClr val="tx1">
                          <a:lumMod val="65000"/>
                          <a:lumOff val="3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SquareOTF ExtraBold" panose="020B0600000101010101" pitchFamily="34" charset="-127"/>
                    <a:ea typeface="NanumSquareOTF ExtraBold" panose="020B0600000101010101" pitchFamily="34" charset="-127"/>
                  </a:rPr>
                  <a:t>내용을 입력해주세요</a:t>
                </a:r>
                <a:r>
                  <a:rPr lang="en-US" altLang="ko-KR" sz="1000" dirty="0">
                    <a:ln>
                      <a:solidFill>
                        <a:schemeClr val="tx1">
                          <a:lumMod val="65000"/>
                          <a:lumOff val="3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:</a:t>
                </a:r>
                <a:r>
                  <a:rPr lang="ko-KR" altLang="en-US" sz="1000" dirty="0">
                    <a:ln>
                      <a:solidFill>
                        <a:schemeClr val="tx1">
                          <a:lumMod val="65000"/>
                          <a:lumOff val="3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endPara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ko-KR" altLang="en-US" sz="1000" dirty="0">
                    <a:ln>
                      <a:solidFill>
                        <a:schemeClr val="tx1">
                          <a:lumMod val="65000"/>
                          <a:lumOff val="3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내용</a:t>
                </a:r>
                <a:endPara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213CB72-8F8E-4B45-9651-028369495FF4}"/>
                </a:ext>
              </a:extLst>
            </p:cNvPr>
            <p:cNvSpPr/>
            <p:nvPr/>
          </p:nvSpPr>
          <p:spPr>
            <a:xfrm>
              <a:off x="951232" y="3224465"/>
              <a:ext cx="7216112" cy="899803"/>
            </a:xfrm>
            <a:prstGeom prst="rect">
              <a:avLst/>
            </a:prstGeom>
            <a:solidFill>
              <a:schemeClr val="tx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B8E41B7-6E07-3F43-824E-C5DBF27874D6}"/>
                </a:ext>
              </a:extLst>
            </p:cNvPr>
            <p:cNvSpPr/>
            <p:nvPr/>
          </p:nvSpPr>
          <p:spPr>
            <a:xfrm>
              <a:off x="963944" y="4210393"/>
              <a:ext cx="7216112" cy="899803"/>
            </a:xfrm>
            <a:prstGeom prst="rect">
              <a:avLst/>
            </a:prstGeom>
            <a:solidFill>
              <a:schemeClr val="tx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EB29FC1-0F63-F342-9707-BE9A6AA23EA8}"/>
                </a:ext>
              </a:extLst>
            </p:cNvPr>
            <p:cNvSpPr/>
            <p:nvPr/>
          </p:nvSpPr>
          <p:spPr>
            <a:xfrm>
              <a:off x="963944" y="2238537"/>
              <a:ext cx="7216112" cy="899803"/>
            </a:xfrm>
            <a:prstGeom prst="rect">
              <a:avLst/>
            </a:prstGeom>
            <a:solidFill>
              <a:schemeClr val="tx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5253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308304" y="198012"/>
            <a:ext cx="17067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배경 및 목적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56E3D9-50D2-4647-8AB4-495AF130F67A}"/>
              </a:ext>
            </a:extLst>
          </p:cNvPr>
          <p:cNvSpPr txBox="1"/>
          <p:nvPr/>
        </p:nvSpPr>
        <p:spPr>
          <a:xfrm>
            <a:off x="2875738" y="1851670"/>
            <a:ext cx="4023100" cy="53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0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공동구매를 진행하는 식품들은 일정 회원 수가 </a:t>
            </a:r>
            <a:r>
              <a:rPr lang="ko-KR" altLang="en-US" sz="10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모집되면</a:t>
            </a:r>
            <a:r>
              <a:rPr lang="ko-KR" altLang="en-US" sz="10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 </a:t>
            </a:r>
            <a:endParaRPr lang="en-US" altLang="ko-KR" sz="10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RoundOTF" panose="020B0600000101010101" pitchFamily="34" charset="-127"/>
              <a:ea typeface="NanumSquareRound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이를 기존 제품의 가격보다 저렴한 가격으로 구매할 수 있음</a:t>
            </a:r>
            <a:endParaRPr lang="en-US" altLang="ko-KR" sz="10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RoundOTF" panose="020B0600000101010101" pitchFamily="34" charset="-127"/>
              <a:ea typeface="NanumSquareRound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3D4373-A279-BF42-85EF-030B7FC14348}"/>
              </a:ext>
            </a:extLst>
          </p:cNvPr>
          <p:cNvSpPr txBox="1"/>
          <p:nvPr/>
        </p:nvSpPr>
        <p:spPr>
          <a:xfrm>
            <a:off x="3661519" y="2678980"/>
            <a:ext cx="3753533" cy="53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0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식품의약품 </a:t>
            </a:r>
            <a:r>
              <a:rPr lang="ko-KR" altLang="en-US" sz="10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안전처의</a:t>
            </a:r>
            <a:r>
              <a:rPr lang="ko-KR" altLang="en-US" sz="10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 데이터를 기반으로 </a:t>
            </a:r>
            <a:endParaRPr lang="en-US" altLang="ko-KR" sz="10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RoundOTF" panose="020B0600000101010101" pitchFamily="34" charset="-127"/>
              <a:ea typeface="NanumSquareRound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사용자에게 해당 식품의 정확한 영양성분 정보를 제공</a:t>
            </a:r>
            <a:endParaRPr lang="en-US" altLang="ko-KR" sz="10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RoundOTF" panose="020B0600000101010101" pitchFamily="34" charset="-127"/>
              <a:ea typeface="NanumSquareRound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D73AAB-1E61-0348-A224-AA7A14286813}"/>
              </a:ext>
            </a:extLst>
          </p:cNvPr>
          <p:cNvSpPr txBox="1"/>
          <p:nvPr/>
        </p:nvSpPr>
        <p:spPr>
          <a:xfrm>
            <a:off x="4428654" y="3394757"/>
            <a:ext cx="4621318" cy="76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0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회원들의 대다수는 </a:t>
            </a:r>
            <a:r>
              <a:rPr lang="en-US" altLang="ko-KR" sz="10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1</a:t>
            </a:r>
            <a:r>
              <a:rPr lang="ko-KR" altLang="en-US" sz="10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인 가구</a:t>
            </a:r>
            <a:r>
              <a:rPr lang="en-US" altLang="ko-KR" sz="10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(</a:t>
            </a:r>
            <a:r>
              <a:rPr lang="ko-KR" altLang="en-US" sz="10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자취생</a:t>
            </a:r>
            <a:r>
              <a:rPr lang="en-US" altLang="ko-KR" sz="10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)</a:t>
            </a:r>
            <a:r>
              <a:rPr lang="ko-KR" altLang="en-US" sz="10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으로</a:t>
            </a:r>
            <a:r>
              <a:rPr lang="ko-KR" altLang="en-US" sz="10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 야채 및 유제품같은 경우 </a:t>
            </a:r>
            <a:endParaRPr lang="en-US" altLang="ko-KR" sz="10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RoundOTF" panose="020B0600000101010101" pitchFamily="34" charset="-127"/>
              <a:ea typeface="NanumSquareRound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유통기한 내에 소비 하기가 쉽지 않기 때문에</a:t>
            </a:r>
            <a:endParaRPr lang="en-US" altLang="ko-KR" sz="10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RoundOTF" panose="020B0600000101010101" pitchFamily="34" charset="-127"/>
              <a:ea typeface="NanumSquareRound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0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OTF" panose="020B0600000101010101" pitchFamily="34" charset="-127"/>
                <a:ea typeface="NanumSquareRoundOTF" panose="020B0600000101010101" pitchFamily="34" charset="-127"/>
              </a:rPr>
              <a:t>사이트내에서 남은 식품들을 직접 등록하여 판매하거나 다른 식품들과 교환할 수 있음</a:t>
            </a:r>
            <a:endParaRPr lang="en-US" altLang="ko-KR" sz="10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anumSquareRoundOTF" panose="020B0600000101010101" pitchFamily="34" charset="-127"/>
              <a:ea typeface="NanumSquareRoundOTF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9539A6F-7330-0542-B915-E1075D9C702D}"/>
              </a:ext>
            </a:extLst>
          </p:cNvPr>
          <p:cNvGrpSpPr/>
          <p:nvPr/>
        </p:nvGrpSpPr>
        <p:grpSpPr>
          <a:xfrm>
            <a:off x="182930" y="1855552"/>
            <a:ext cx="4623695" cy="2396729"/>
            <a:chOff x="1832041" y="1930409"/>
            <a:chExt cx="6300719" cy="3045037"/>
          </a:xfrm>
        </p:grpSpPr>
        <p:sp>
          <p:nvSpPr>
            <p:cNvPr id="18" name="Oval 2">
              <a:extLst>
                <a:ext uri="{FF2B5EF4-FFF2-40B4-BE49-F238E27FC236}">
                  <a16:creationId xmlns:a16="http://schemas.microsoft.com/office/drawing/2014/main" id="{E74FE543-0A5F-F445-8600-43BFA45C9C8C}"/>
                </a:ext>
              </a:extLst>
            </p:cNvPr>
            <p:cNvSpPr/>
            <p:nvPr/>
          </p:nvSpPr>
          <p:spPr>
            <a:xfrm>
              <a:off x="3940730" y="4556243"/>
              <a:ext cx="4192030" cy="419203"/>
            </a:xfrm>
            <a:prstGeom prst="ellipse">
              <a:avLst/>
            </a:prstGeom>
            <a:gradFill flip="none" rotWithShape="1">
              <a:gsLst>
                <a:gs pos="0">
                  <a:sysClr val="windowText" lastClr="000000">
                    <a:lumMod val="50000"/>
                    <a:lumOff val="50000"/>
                  </a:sys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595">
                <a:defRPr/>
              </a:pPr>
              <a:endParaRPr lang="en-US" sz="1200" b="1" kern="0">
                <a:solidFill>
                  <a:sysClr val="window" lastClr="FFFFFF"/>
                </a:solidFill>
                <a:latin typeface="KoPubDotum_Pro Bold"/>
              </a:endParaRPr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306B2FDC-2DF4-8F40-AF60-9B1BD14CA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263" y="2940214"/>
              <a:ext cx="2422269" cy="1847557"/>
            </a:xfrm>
            <a:custGeom>
              <a:avLst/>
              <a:gdLst/>
              <a:ahLst/>
              <a:cxnLst>
                <a:cxn ang="0">
                  <a:pos x="1208" y="0"/>
                </a:cxn>
                <a:cxn ang="0">
                  <a:pos x="1504" y="597"/>
                </a:cxn>
                <a:cxn ang="0">
                  <a:pos x="295" y="1329"/>
                </a:cxn>
                <a:cxn ang="0">
                  <a:pos x="0" y="732"/>
                </a:cxn>
                <a:cxn ang="0">
                  <a:pos x="1208" y="0"/>
                </a:cxn>
              </a:cxnLst>
              <a:rect l="0" t="0" r="r" b="b"/>
              <a:pathLst>
                <a:path w="1504" h="1329">
                  <a:moveTo>
                    <a:pt x="1208" y="0"/>
                  </a:moveTo>
                  <a:lnTo>
                    <a:pt x="1504" y="597"/>
                  </a:lnTo>
                  <a:lnTo>
                    <a:pt x="295" y="1329"/>
                  </a:lnTo>
                  <a:lnTo>
                    <a:pt x="0" y="732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rgbClr val="6C6C6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KoPubDotum_Pro Bold"/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C712E3AC-C501-F949-9BA1-CA809F3AE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6207" y="1930409"/>
              <a:ext cx="2422269" cy="1847557"/>
            </a:xfrm>
            <a:custGeom>
              <a:avLst/>
              <a:gdLst/>
              <a:ahLst/>
              <a:cxnLst>
                <a:cxn ang="0">
                  <a:pos x="1208" y="0"/>
                </a:cxn>
                <a:cxn ang="0">
                  <a:pos x="1504" y="597"/>
                </a:cxn>
                <a:cxn ang="0">
                  <a:pos x="295" y="1329"/>
                </a:cxn>
                <a:cxn ang="0">
                  <a:pos x="0" y="732"/>
                </a:cxn>
                <a:cxn ang="0">
                  <a:pos x="1208" y="0"/>
                </a:cxn>
              </a:cxnLst>
              <a:rect l="0" t="0" r="r" b="b"/>
              <a:pathLst>
                <a:path w="1504" h="1329">
                  <a:moveTo>
                    <a:pt x="1208" y="0"/>
                  </a:moveTo>
                  <a:lnTo>
                    <a:pt x="1504" y="597"/>
                  </a:lnTo>
                  <a:lnTo>
                    <a:pt x="295" y="1329"/>
                  </a:lnTo>
                  <a:lnTo>
                    <a:pt x="0" y="732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rgbClr val="7DA7B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KoPubDotum_Pro Bold"/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D659B194-49C6-A346-BB2F-F72ABC8B7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6207" y="2948025"/>
              <a:ext cx="3543214" cy="8299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5" y="0"/>
                </a:cxn>
                <a:cxn ang="0">
                  <a:pos x="2200" y="597"/>
                </a:cxn>
                <a:cxn ang="0">
                  <a:pos x="295" y="597"/>
                </a:cxn>
                <a:cxn ang="0">
                  <a:pos x="0" y="0"/>
                </a:cxn>
              </a:cxnLst>
              <a:rect l="0" t="0" r="r" b="b"/>
              <a:pathLst>
                <a:path w="2200" h="597">
                  <a:moveTo>
                    <a:pt x="0" y="0"/>
                  </a:moveTo>
                  <a:lnTo>
                    <a:pt x="1905" y="0"/>
                  </a:lnTo>
                  <a:lnTo>
                    <a:pt x="2200" y="597"/>
                  </a:lnTo>
                  <a:lnTo>
                    <a:pt x="295" y="597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F7F7F"/>
                </a:gs>
                <a:gs pos="100000">
                  <a:srgbClr val="6B87A7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2" tIns="68562" rIns="685622" bIns="68562" numCol="1" anchor="ctr" anchorCtr="1" compatLnSpc="1">
              <a:prstTxWarp prst="textNoShape">
                <a:avLst/>
              </a:prstTxWarp>
            </a:bodyPr>
            <a:lstStyle/>
            <a:p>
              <a:endPara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7E8A6468-1039-7748-A7CA-77BF69CB9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041" y="1930409"/>
              <a:ext cx="3546435" cy="8299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6" y="0"/>
                </a:cxn>
                <a:cxn ang="0">
                  <a:pos x="2202" y="597"/>
                </a:cxn>
                <a:cxn ang="0">
                  <a:pos x="295" y="597"/>
                </a:cxn>
                <a:cxn ang="0">
                  <a:pos x="0" y="0"/>
                </a:cxn>
              </a:cxnLst>
              <a:rect l="0" t="0" r="r" b="b"/>
              <a:pathLst>
                <a:path w="2202" h="597">
                  <a:moveTo>
                    <a:pt x="0" y="0"/>
                  </a:moveTo>
                  <a:lnTo>
                    <a:pt x="1906" y="0"/>
                  </a:lnTo>
                  <a:lnTo>
                    <a:pt x="2202" y="597"/>
                  </a:lnTo>
                  <a:lnTo>
                    <a:pt x="295" y="59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B5CFD4"/>
                </a:gs>
                <a:gs pos="100000">
                  <a:srgbClr val="A6C4CF"/>
                </a:gs>
              </a:gsLst>
              <a:lin ang="189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2" tIns="68562" rIns="685622" bIns="68562" numCol="1" anchor="ctr" anchorCtr="1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50000"/>
                </a:lnSpc>
                <a:defRPr/>
              </a:pPr>
              <a:endParaRPr lang="en-US" altLang="ko-KR" sz="105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AE7EFD1A-75C3-EB4D-A09D-A7D933A73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870" y="3962405"/>
              <a:ext cx="3546435" cy="8299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06" y="0"/>
                </a:cxn>
                <a:cxn ang="0">
                  <a:pos x="2202" y="597"/>
                </a:cxn>
                <a:cxn ang="0">
                  <a:pos x="295" y="597"/>
                </a:cxn>
                <a:cxn ang="0">
                  <a:pos x="0" y="0"/>
                </a:cxn>
              </a:cxnLst>
              <a:rect l="0" t="0" r="r" b="b"/>
              <a:pathLst>
                <a:path w="2202" h="597">
                  <a:moveTo>
                    <a:pt x="0" y="0"/>
                  </a:moveTo>
                  <a:lnTo>
                    <a:pt x="1906" y="0"/>
                  </a:lnTo>
                  <a:lnTo>
                    <a:pt x="2202" y="597"/>
                  </a:lnTo>
                  <a:lnTo>
                    <a:pt x="295" y="597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EBEBE"/>
                </a:gs>
                <a:gs pos="100000">
                  <a:srgbClr val="949492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2" tIns="68562" rIns="685622" bIns="68562" numCol="1" anchor="ctr" anchorCtr="1" compatLnSpc="1">
              <a:prstTxWarp prst="textNoShape">
                <a:avLst/>
              </a:prstTxWarp>
            </a:bodyPr>
            <a:lstStyle/>
            <a:p>
              <a:endPara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71DBF252-7E8D-B44C-AEBD-6963C54315D3}"/>
              </a:ext>
            </a:extLst>
          </p:cNvPr>
          <p:cNvSpPr txBox="1"/>
          <p:nvPr/>
        </p:nvSpPr>
        <p:spPr>
          <a:xfrm>
            <a:off x="157363" y="1971115"/>
            <a:ext cx="2653635" cy="342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1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식품 공동 구매</a:t>
            </a:r>
            <a:endParaRPr lang="en-US" altLang="ko-KR" sz="1150" b="1" dirty="0"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552D5E-5C04-7E44-B8AB-9A0FBC8D8BC1}"/>
              </a:ext>
            </a:extLst>
          </p:cNvPr>
          <p:cNvSpPr txBox="1"/>
          <p:nvPr/>
        </p:nvSpPr>
        <p:spPr>
          <a:xfrm>
            <a:off x="950065" y="2773525"/>
            <a:ext cx="2653635" cy="342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150" b="1" dirty="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식품 영양 정보 제공</a:t>
            </a:r>
            <a:endParaRPr lang="en-US" altLang="ko-KR" sz="1150" b="1" dirty="0">
              <a:solidFill>
                <a:schemeClr val="bg1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42DEF193-4132-8747-B10B-3C4C484501AF}"/>
              </a:ext>
            </a:extLst>
          </p:cNvPr>
          <p:cNvSpPr txBox="1"/>
          <p:nvPr/>
        </p:nvSpPr>
        <p:spPr>
          <a:xfrm>
            <a:off x="1614149" y="3618781"/>
            <a:ext cx="2945644" cy="342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1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회원간의 </a:t>
            </a:r>
            <a:r>
              <a:rPr lang="ko-KR" altLang="en-US" sz="115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잉여식품</a:t>
            </a:r>
            <a:r>
              <a:rPr lang="ko-KR" altLang="en-US" sz="11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판매 및 교환</a:t>
            </a:r>
            <a:endParaRPr lang="en-US" altLang="ko-KR" sz="1150" b="1" dirty="0">
              <a:solidFill>
                <a:schemeClr val="tx1">
                  <a:lumMod val="85000"/>
                  <a:lumOff val="15000"/>
                </a:schemeClr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cxnSp>
        <p:nvCxnSpPr>
          <p:cNvPr id="47" name="직선 연결선 12">
            <a:extLst>
              <a:ext uri="{FF2B5EF4-FFF2-40B4-BE49-F238E27FC236}">
                <a16:creationId xmlns:a16="http://schemas.microsoft.com/office/drawing/2014/main" id="{8D93E916-6A9E-A948-8A3A-38B01C470647}"/>
              </a:ext>
            </a:extLst>
          </p:cNvPr>
          <p:cNvCxnSpPr>
            <a:cxnSpLocks/>
          </p:cNvCxnSpPr>
          <p:nvPr/>
        </p:nvCxnSpPr>
        <p:spPr>
          <a:xfrm>
            <a:off x="2148106" y="2160492"/>
            <a:ext cx="662892" cy="0"/>
          </a:xfrm>
          <a:prstGeom prst="line">
            <a:avLst/>
          </a:prstGeom>
          <a:ln w="3175">
            <a:solidFill>
              <a:srgbClr val="10253F">
                <a:alpha val="1529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F92F93ED-78AB-9842-8D23-2D76021AABFB}"/>
              </a:ext>
            </a:extLst>
          </p:cNvPr>
          <p:cNvSpPr/>
          <p:nvPr/>
        </p:nvSpPr>
        <p:spPr>
          <a:xfrm>
            <a:off x="2058016" y="2114153"/>
            <a:ext cx="90090" cy="9009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600" b="1">
              <a:latin typeface="KoPubDotum_Pro Bold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0C0C8BC-2F11-1442-8B85-166BFB955DBD}"/>
              </a:ext>
            </a:extLst>
          </p:cNvPr>
          <p:cNvSpPr/>
          <p:nvPr/>
        </p:nvSpPr>
        <p:spPr>
          <a:xfrm>
            <a:off x="2984403" y="2923708"/>
            <a:ext cx="90090" cy="9009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600" b="1">
              <a:latin typeface="KoPubDotum_Pro Bold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F5E3626-4E8A-8344-8B94-B1E2975CB551}"/>
              </a:ext>
            </a:extLst>
          </p:cNvPr>
          <p:cNvSpPr/>
          <p:nvPr/>
        </p:nvSpPr>
        <p:spPr>
          <a:xfrm>
            <a:off x="4091732" y="3767472"/>
            <a:ext cx="90090" cy="9009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600" b="1">
              <a:latin typeface="KoPubDotum_Pro Bold"/>
            </a:endParaRPr>
          </a:p>
        </p:txBody>
      </p:sp>
      <p:cxnSp>
        <p:nvCxnSpPr>
          <p:cNvPr id="49" name="직선 연결선 12">
            <a:extLst>
              <a:ext uri="{FF2B5EF4-FFF2-40B4-BE49-F238E27FC236}">
                <a16:creationId xmlns:a16="http://schemas.microsoft.com/office/drawing/2014/main" id="{F035FA45-641C-E44E-88E5-682748663257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3074493" y="2968753"/>
            <a:ext cx="587026" cy="0"/>
          </a:xfrm>
          <a:prstGeom prst="line">
            <a:avLst/>
          </a:prstGeom>
          <a:ln w="3175">
            <a:solidFill>
              <a:srgbClr val="10253F">
                <a:alpha val="1529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12">
            <a:extLst>
              <a:ext uri="{FF2B5EF4-FFF2-40B4-BE49-F238E27FC236}">
                <a16:creationId xmlns:a16="http://schemas.microsoft.com/office/drawing/2014/main" id="{2B9DAE12-397F-B741-855B-5FC29238283D}"/>
              </a:ext>
            </a:extLst>
          </p:cNvPr>
          <p:cNvCxnSpPr>
            <a:cxnSpLocks/>
          </p:cNvCxnSpPr>
          <p:nvPr/>
        </p:nvCxnSpPr>
        <p:spPr>
          <a:xfrm>
            <a:off x="4157136" y="3816676"/>
            <a:ext cx="265359" cy="0"/>
          </a:xfrm>
          <a:prstGeom prst="line">
            <a:avLst/>
          </a:prstGeom>
          <a:ln w="3175">
            <a:solidFill>
              <a:srgbClr val="10253F">
                <a:alpha val="1529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9262B27-BEA3-1346-9406-DE482E6B70B4}"/>
              </a:ext>
            </a:extLst>
          </p:cNvPr>
          <p:cNvSpPr txBox="1"/>
          <p:nvPr/>
        </p:nvSpPr>
        <p:spPr>
          <a:xfrm>
            <a:off x="182930" y="1425719"/>
            <a:ext cx="121393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spc="3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주요기능</a:t>
            </a:r>
            <a:endParaRPr lang="en-US" altLang="ko-KR" sz="1700" spc="3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977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D2A0824D-DD94-BF4A-92A3-B2150C96AAD2}"/>
              </a:ext>
            </a:extLst>
          </p:cNvPr>
          <p:cNvSpPr/>
          <p:nvPr/>
        </p:nvSpPr>
        <p:spPr>
          <a:xfrm>
            <a:off x="1290011" y="1851670"/>
            <a:ext cx="6563977" cy="2160240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8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308304" y="198012"/>
            <a:ext cx="17067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배경 및 목적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BCE9A0-ECFC-7149-859F-39D8B7F5D396}"/>
              </a:ext>
            </a:extLst>
          </p:cNvPr>
          <p:cNvSpPr txBox="1"/>
          <p:nvPr/>
        </p:nvSpPr>
        <p:spPr>
          <a:xfrm>
            <a:off x="3997785" y="1309625"/>
            <a:ext cx="121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</a:t>
            </a:r>
            <a:endParaRPr lang="en-US" altLang="ko-KR" spc="3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4BC429-23E6-A448-B6FB-98FDFD7C6E3A}"/>
              </a:ext>
            </a:extLst>
          </p:cNvPr>
          <p:cNvGrpSpPr/>
          <p:nvPr/>
        </p:nvGrpSpPr>
        <p:grpSpPr>
          <a:xfrm>
            <a:off x="1611548" y="2156814"/>
            <a:ext cx="6724242" cy="1563890"/>
            <a:chOff x="1056554" y="1987305"/>
            <a:chExt cx="6724242" cy="156389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B73F3F-8E5F-CD4A-8AF3-EA5787F99B61}"/>
                </a:ext>
              </a:extLst>
            </p:cNvPr>
            <p:cNvSpPr txBox="1"/>
            <p:nvPr/>
          </p:nvSpPr>
          <p:spPr>
            <a:xfrm>
              <a:off x="1363204" y="1987305"/>
              <a:ext cx="6417592" cy="1563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식품 </a:t>
              </a:r>
              <a:r>
                <a:rPr lang="ko-KR" altLang="en-US" sz="1300" b="1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공동구매시</a:t>
              </a:r>
              <a:r>
                <a:rPr lang="ko-KR" altLang="en-US" sz="13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영양성분 정보를 제공함으로써 </a:t>
              </a:r>
              <a:endParaRPr lang="en-US" altLang="ko-KR" sz="13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사용자들이 식품에 대한 자세한 정보를 알 수 </a:t>
              </a:r>
              <a:r>
                <a:rPr lang="ko-KR" altLang="en-US" sz="1300" b="1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있게되어</a:t>
              </a:r>
              <a:r>
                <a:rPr lang="ko-KR" altLang="en-US" sz="13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합리적인 소비에 도움이 됨 </a:t>
              </a:r>
              <a:endParaRPr lang="en-US" altLang="ko-KR" sz="13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3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3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sz="13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인 가구에서 필연적으로 발생하는 잉여 식품들을 교환 및 판매함으로써 </a:t>
              </a:r>
              <a:endParaRPr lang="en-US" altLang="ko-KR" sz="13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음식물 쓰레기 발생으로 인한 환경오염 예방 가능</a:t>
              </a:r>
              <a:endParaRPr lang="en-US" altLang="ko-KR" sz="13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1DA8478-4EFE-844E-9D7A-C0652928A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554" y="2062664"/>
              <a:ext cx="252527" cy="28409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6C2562A-6D2E-784C-9888-300E23A85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926" y="3003798"/>
              <a:ext cx="252527" cy="2840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319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4" y="205707"/>
            <a:ext cx="1408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596336" y="198012"/>
            <a:ext cx="14187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기능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BB795-83AE-1D4A-BAAA-142DA73B7689}"/>
              </a:ext>
            </a:extLst>
          </p:cNvPr>
          <p:cNvSpPr txBox="1"/>
          <p:nvPr/>
        </p:nvSpPr>
        <p:spPr>
          <a:xfrm>
            <a:off x="3095836" y="2021600"/>
            <a:ext cx="2952328" cy="1100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b="1" spc="210" dirty="0">
                <a:ln>
                  <a:solidFill>
                    <a:schemeClr val="accent1">
                      <a:lumMod val="60000"/>
                      <a:lumOff val="40000"/>
                      <a:alpha val="1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2600" b="1" spc="210" dirty="0">
              <a:ln>
                <a:solidFill>
                  <a:schemeClr val="accent1">
                    <a:lumMod val="60000"/>
                    <a:lumOff val="40000"/>
                    <a:alpha val="1000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300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세부기능</a:t>
            </a:r>
            <a:endParaRPr lang="ko-KR" altLang="en-US" sz="2000" spc="3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60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63E9AA-75E9-CC40-8C6D-E7B952C152A4}"/>
              </a:ext>
            </a:extLst>
          </p:cNvPr>
          <p:cNvSpPr/>
          <p:nvPr/>
        </p:nvSpPr>
        <p:spPr>
          <a:xfrm>
            <a:off x="160428" y="1131264"/>
            <a:ext cx="4313452" cy="1770594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EDA449-C628-754E-862C-4F4A971E0353}"/>
              </a:ext>
            </a:extLst>
          </p:cNvPr>
          <p:cNvSpPr/>
          <p:nvPr/>
        </p:nvSpPr>
        <p:spPr>
          <a:xfrm>
            <a:off x="4702871" y="1128322"/>
            <a:ext cx="4313452" cy="1770594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5A6C45-869D-BE4D-95BE-73BB066EF32F}"/>
              </a:ext>
            </a:extLst>
          </p:cNvPr>
          <p:cNvSpPr/>
          <p:nvPr/>
        </p:nvSpPr>
        <p:spPr>
          <a:xfrm>
            <a:off x="4706874" y="3133377"/>
            <a:ext cx="4313452" cy="1770594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764271-4306-DF45-9E45-D0FF59A88A9C}"/>
              </a:ext>
            </a:extLst>
          </p:cNvPr>
          <p:cNvSpPr/>
          <p:nvPr/>
        </p:nvSpPr>
        <p:spPr>
          <a:xfrm>
            <a:off x="160427" y="3130611"/>
            <a:ext cx="4313452" cy="1770594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3" y="205707"/>
            <a:ext cx="1430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308304" y="198012"/>
            <a:ext cx="17067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기능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45FD7F-F210-9745-8EA2-AFA97A37D70C}"/>
              </a:ext>
            </a:extLst>
          </p:cNvPr>
          <p:cNvSpPr txBox="1"/>
          <p:nvPr/>
        </p:nvSpPr>
        <p:spPr>
          <a:xfrm>
            <a:off x="146049" y="699542"/>
            <a:ext cx="292091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식품 공동구매 관련 기능</a:t>
            </a:r>
            <a:endParaRPr lang="en-US" altLang="ko-KR" sz="17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521583-FCAF-7C4C-9CFF-5A138423CD7B}"/>
              </a:ext>
            </a:extLst>
          </p:cNvPr>
          <p:cNvSpPr txBox="1"/>
          <p:nvPr/>
        </p:nvSpPr>
        <p:spPr>
          <a:xfrm>
            <a:off x="252835" y="1148697"/>
            <a:ext cx="4459338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1.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공동구매 식품 신청 기능 </a:t>
            </a: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</a:t>
            </a: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F2AC15-A421-364E-AE08-5A0E2A93C20B}"/>
              </a:ext>
            </a:extLst>
          </p:cNvPr>
          <p:cNvSpPr txBox="1"/>
          <p:nvPr/>
        </p:nvSpPr>
        <p:spPr>
          <a:xfrm>
            <a:off x="4865969" y="1148697"/>
            <a:ext cx="2730367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3. 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공동구매 식품 조회 기능 </a:t>
            </a: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</a:t>
            </a: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ACC1F2-B6D6-124F-A566-A57C8BA2226A}"/>
              </a:ext>
            </a:extLst>
          </p:cNvPr>
          <p:cNvSpPr txBox="1"/>
          <p:nvPr/>
        </p:nvSpPr>
        <p:spPr>
          <a:xfrm>
            <a:off x="252835" y="1499592"/>
            <a:ext cx="4163611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arenR"/>
            </a:pP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구매 신청 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회원은 현재 공동구매 진행 중인 식품의 공동구매 신청을 할 수 있다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228600" indent="-228600" algn="just">
              <a:lnSpc>
                <a:spcPct val="150000"/>
              </a:lnSpc>
              <a:buAutoNum type="arabicParenR"/>
            </a:pP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구매 신청 수정 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공동구매 진행 중인 식품에 한해서 신청 내역을 수정할 수 있다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228600" indent="-228600" algn="just">
              <a:lnSpc>
                <a:spcPct val="150000"/>
              </a:lnSpc>
              <a:buFontTx/>
              <a:buAutoNum type="arabicParenR"/>
            </a:pP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구매 신청 취소 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회원은 자신이 신청한 공동구매를 취소할 수 있다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936EEC-D65C-0A40-A774-1F21FA934573}"/>
              </a:ext>
            </a:extLst>
          </p:cNvPr>
          <p:cNvSpPr txBox="1"/>
          <p:nvPr/>
        </p:nvSpPr>
        <p:spPr>
          <a:xfrm>
            <a:off x="341654" y="3202216"/>
            <a:ext cx="2748896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2. 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공동구매 식품 등록 기능 </a:t>
            </a: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관리자</a:t>
            </a: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DE5C6-33D4-C443-8EEE-FDAAA9605C06}"/>
              </a:ext>
            </a:extLst>
          </p:cNvPr>
          <p:cNvSpPr txBox="1"/>
          <p:nvPr/>
        </p:nvSpPr>
        <p:spPr>
          <a:xfrm>
            <a:off x="341655" y="3572122"/>
            <a:ext cx="3967906" cy="111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arenR"/>
            </a:pP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공동구매 등록 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관리자는 공동구매를 할 식품을 등록할 수 있다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228600" indent="-228600" algn="just">
              <a:lnSpc>
                <a:spcPct val="150000"/>
              </a:lnSpc>
              <a:buAutoNum type="arabicParenR"/>
            </a:pP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공동구매 수정 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관리자는 공동구매 식품 상세 정보를 수정할 수 있다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228600" indent="-228600" algn="just">
              <a:lnSpc>
                <a:spcPct val="150000"/>
              </a:lnSpc>
              <a:buAutoNum type="arabicParenR"/>
            </a:pP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공동구매 삭제 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관리자는 자신이 등록한 공동구매 식품을 삭제할 수 있다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228600" indent="-228600" algn="just">
              <a:lnSpc>
                <a:spcPct val="150000"/>
              </a:lnSpc>
              <a:buAutoNum type="arabicParenR"/>
            </a:pP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공동구매 신청자 확인 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관리자는 자신이 등록한 공동구매 식품을 신청한 </a:t>
            </a:r>
            <a:endParaRPr lang="en-US" altLang="ko-KR" sz="9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                    회원 목록을 확인할 수 있다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7D621B-0C88-1046-9A8A-25714A3EDFF6}"/>
              </a:ext>
            </a:extLst>
          </p:cNvPr>
          <p:cNvSpPr txBox="1"/>
          <p:nvPr/>
        </p:nvSpPr>
        <p:spPr>
          <a:xfrm>
            <a:off x="4762158" y="1502245"/>
            <a:ext cx="4265460" cy="111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arenR"/>
            </a:pP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검색 기능 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원하는 키워드를 입력하여 특정 키워드에 해당하는 공동구매 목록을</a:t>
            </a:r>
            <a:endParaRPr lang="en-US" altLang="ko-KR" sz="9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확인할 수 있다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228600" indent="-228600" algn="just">
              <a:lnSpc>
                <a:spcPct val="150000"/>
              </a:lnSpc>
              <a:buAutoNum type="arabicParenR"/>
            </a:pP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영양정보 표시 기능 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공동구매에 올라온 식품들의 영양성분 정보를 확인할 수 있다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228600" indent="-228600" algn="just">
              <a:lnSpc>
                <a:spcPct val="150000"/>
              </a:lnSpc>
              <a:buAutoNum type="arabicParenR"/>
            </a:pP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공동구매 진행도 확인 기능 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해당 공동구매가 성공되기 위해 어느정도 수의 </a:t>
            </a:r>
            <a:endParaRPr lang="en-US" altLang="ko-KR" sz="9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                            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회원이 모였는지 확인할 수 있다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3857E1-2A7C-F744-8F2D-0A8FF1F44FAD}"/>
              </a:ext>
            </a:extLst>
          </p:cNvPr>
          <p:cNvSpPr txBox="1"/>
          <p:nvPr/>
        </p:nvSpPr>
        <p:spPr>
          <a:xfrm>
            <a:off x="4865969" y="3130943"/>
            <a:ext cx="2242329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4.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공동구매 식품 </a:t>
            </a:r>
            <a:r>
              <a:rPr lang="ko-KR" altLang="en-US" sz="1200" b="1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찜하기</a:t>
            </a:r>
            <a:r>
              <a:rPr lang="ko-KR" altLang="en-US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기능</a:t>
            </a:r>
            <a:endParaRPr lang="en-US" altLang="ko-KR" sz="12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cxnSp>
        <p:nvCxnSpPr>
          <p:cNvPr id="39" name="직선 연결선 54">
            <a:extLst>
              <a:ext uri="{FF2B5EF4-FFF2-40B4-BE49-F238E27FC236}">
                <a16:creationId xmlns:a16="http://schemas.microsoft.com/office/drawing/2014/main" id="{B38EA702-16C1-B145-A977-9F61F5CA4416}"/>
              </a:ext>
            </a:extLst>
          </p:cNvPr>
          <p:cNvCxnSpPr>
            <a:cxnSpLocks/>
          </p:cNvCxnSpPr>
          <p:nvPr/>
        </p:nvCxnSpPr>
        <p:spPr>
          <a:xfrm>
            <a:off x="160427" y="3027754"/>
            <a:ext cx="885467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55">
            <a:extLst>
              <a:ext uri="{FF2B5EF4-FFF2-40B4-BE49-F238E27FC236}">
                <a16:creationId xmlns:a16="http://schemas.microsoft.com/office/drawing/2014/main" id="{9A16843C-A7BD-1B4A-8D72-29B0126932A9}"/>
              </a:ext>
            </a:extLst>
          </p:cNvPr>
          <p:cNvCxnSpPr>
            <a:cxnSpLocks/>
          </p:cNvCxnSpPr>
          <p:nvPr/>
        </p:nvCxnSpPr>
        <p:spPr>
          <a:xfrm>
            <a:off x="4587764" y="1128322"/>
            <a:ext cx="0" cy="374521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9C66F3F-9D88-DC47-BFE5-F2F9A37D0FD3}"/>
              </a:ext>
            </a:extLst>
          </p:cNvPr>
          <p:cNvSpPr txBox="1"/>
          <p:nvPr/>
        </p:nvSpPr>
        <p:spPr>
          <a:xfrm>
            <a:off x="4865969" y="3484491"/>
            <a:ext cx="3979036" cy="487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arenR"/>
            </a:pPr>
            <a:r>
              <a:rPr lang="ko-KR" altLang="en-US" sz="9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찜하기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공동구매 진행 중인 식품에 한해서 마음에 드는 식품을 </a:t>
            </a:r>
            <a:r>
              <a:rPr lang="ko-KR" altLang="en-US" sz="9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찜할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수 있다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228600" indent="-228600" algn="just">
              <a:lnSpc>
                <a:spcPct val="150000"/>
              </a:lnSpc>
              <a:buAutoNum type="arabicParenR"/>
            </a:pPr>
            <a:r>
              <a:rPr lang="ko-KR" altLang="en-US" sz="9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찜하기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취소 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9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찜하기</a:t>
            </a:r>
            <a:r>
              <a:rPr lang="ko-KR" altLang="en-US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했던 공동구매 식품을 취소할 수 있다</a:t>
            </a:r>
            <a:r>
              <a: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87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0783" y="205707"/>
            <a:ext cx="1430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소프트웨어시스템개발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308304" y="198012"/>
            <a:ext cx="17067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기능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FB9B1B-CF52-A941-A32F-0EF22BCF33D1}"/>
              </a:ext>
            </a:extLst>
          </p:cNvPr>
          <p:cNvGrpSpPr/>
          <p:nvPr/>
        </p:nvGrpSpPr>
        <p:grpSpPr>
          <a:xfrm>
            <a:off x="2483768" y="699542"/>
            <a:ext cx="3936736" cy="353943"/>
            <a:chOff x="59200" y="623636"/>
            <a:chExt cx="3936736" cy="353943"/>
          </a:xfrm>
        </p:grpSpPr>
        <p:cxnSp>
          <p:nvCxnSpPr>
            <p:cNvPr id="15" name="직선 연결선 12">
              <a:extLst>
                <a:ext uri="{FF2B5EF4-FFF2-40B4-BE49-F238E27FC236}">
                  <a16:creationId xmlns:a16="http://schemas.microsoft.com/office/drawing/2014/main" id="{3199E5EB-0E56-5144-A8C3-5AEFC6F12236}"/>
                </a:ext>
              </a:extLst>
            </p:cNvPr>
            <p:cNvCxnSpPr>
              <a:cxnSpLocks/>
            </p:cNvCxnSpPr>
            <p:nvPr/>
          </p:nvCxnSpPr>
          <p:spPr>
            <a:xfrm>
              <a:off x="185605" y="977579"/>
              <a:ext cx="366631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45FD7F-F210-9745-8EA2-AFA97A37D70C}"/>
                </a:ext>
              </a:extLst>
            </p:cNvPr>
            <p:cNvSpPr txBox="1"/>
            <p:nvPr/>
          </p:nvSpPr>
          <p:spPr>
            <a:xfrm>
              <a:off x="59200" y="623636"/>
              <a:ext cx="393673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ln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회원간 </a:t>
              </a:r>
              <a:r>
                <a:rPr lang="ko-KR" altLang="en-US" sz="1700" dirty="0" err="1">
                  <a:ln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잉여식품</a:t>
              </a:r>
              <a:r>
                <a:rPr lang="ko-KR" altLang="en-US" sz="1700" dirty="0">
                  <a:ln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판매 및 교환 관련 기능</a:t>
              </a:r>
              <a:endParaRPr lang="en-US" altLang="ko-KR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27F320-F853-174E-9F2B-B6C726F06277}"/>
              </a:ext>
            </a:extLst>
          </p:cNvPr>
          <p:cNvGrpSpPr/>
          <p:nvPr/>
        </p:nvGrpSpPr>
        <p:grpSpPr>
          <a:xfrm>
            <a:off x="2566971" y="1126821"/>
            <a:ext cx="4865273" cy="1609015"/>
            <a:chOff x="249584" y="1074348"/>
            <a:chExt cx="4865273" cy="160901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521583-FCAF-7C4C-9CFF-5A138423CD7B}"/>
                </a:ext>
              </a:extLst>
            </p:cNvPr>
            <p:cNvSpPr txBox="1"/>
            <p:nvPr/>
          </p:nvSpPr>
          <p:spPr>
            <a:xfrm>
              <a:off x="249584" y="1074348"/>
              <a:ext cx="4459338" cy="342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1.</a:t>
              </a:r>
              <a:r>
                <a:rPr lang="ko-KR" altLang="en-US" sz="12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 식품 판매 및 교환을 위한 식품 등록 및 관리 기능</a:t>
              </a:r>
              <a:endPara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ACC1F2-B6D6-124F-A566-A57C8BA2226A}"/>
                </a:ext>
              </a:extLst>
            </p:cNvPr>
            <p:cNvSpPr txBox="1"/>
            <p:nvPr/>
          </p:nvSpPr>
          <p:spPr>
            <a:xfrm>
              <a:off x="249584" y="1364540"/>
              <a:ext cx="4865273" cy="1318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식품 등록 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</a:t>
              </a: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회원은 판매 또는 교환하고 싶은 식품을 등록할 수 있다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식품 정보 수정 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</a:t>
              </a: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회원은 자신이 작성한 판매 및 교환 식품에 대한 정보를 수정할 수 있다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식품 삭제 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</a:t>
              </a: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회원은 자신이 등록한 식품을 삭제할 수 있다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판매 및 교환 완료 상태 표시 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</a:t>
              </a: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회원은 자신이 등록한 식품의 거래가 완료되었을 경우 거래 완료 상태로 변경할 수 있다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판매 및 </a:t>
              </a:r>
              <a:r>
                <a:rPr lang="ko-KR" altLang="en-US" sz="900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교환완료가</a:t>
              </a: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된 경우 식품 목록에서 해당 식품의 투명도가 변경됨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endParaRPr lang="en-US" altLang="ko-KR" sz="9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E4C0A0-91AB-DC48-A463-94E2774B47D7}"/>
              </a:ext>
            </a:extLst>
          </p:cNvPr>
          <p:cNvGrpSpPr/>
          <p:nvPr/>
        </p:nvGrpSpPr>
        <p:grpSpPr>
          <a:xfrm>
            <a:off x="2566971" y="2615417"/>
            <a:ext cx="3979036" cy="777249"/>
            <a:chOff x="244469" y="2536312"/>
            <a:chExt cx="3979036" cy="7772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936EEC-D65C-0A40-A774-1F21FA934573}"/>
                </a:ext>
              </a:extLst>
            </p:cNvPr>
            <p:cNvSpPr txBox="1"/>
            <p:nvPr/>
          </p:nvSpPr>
          <p:spPr>
            <a:xfrm>
              <a:off x="249584" y="2536312"/>
              <a:ext cx="2748896" cy="342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2.</a:t>
              </a:r>
              <a:r>
                <a:rPr lang="ko-KR" altLang="en-US" sz="12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 판매 및 교환 식품 조회 기능</a:t>
              </a:r>
              <a:endPara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7D621B-0C88-1046-9A8A-25714A3EDFF6}"/>
                </a:ext>
              </a:extLst>
            </p:cNvPr>
            <p:cNvSpPr txBox="1"/>
            <p:nvPr/>
          </p:nvSpPr>
          <p:spPr>
            <a:xfrm>
              <a:off x="244469" y="2825735"/>
              <a:ext cx="3979036" cy="48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식품 상세 조회 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</a:t>
              </a: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판매 및 교환 식품을 </a:t>
              </a:r>
              <a:r>
                <a:rPr lang="ko-KR" altLang="en-US" sz="900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클릭시</a:t>
              </a: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상세 내용을 확인할 수 있다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식품 검색 기능 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</a:t>
              </a: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원하는 키워드를 </a:t>
              </a:r>
              <a:r>
                <a:rPr lang="ko-KR" altLang="en-US" sz="900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입력시</a:t>
              </a: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해당 조건에 맞는 식품이 출력된다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99D7549-2EA2-AA46-9313-4B04196043A4}"/>
              </a:ext>
            </a:extLst>
          </p:cNvPr>
          <p:cNvGrpSpPr/>
          <p:nvPr/>
        </p:nvGrpSpPr>
        <p:grpSpPr>
          <a:xfrm>
            <a:off x="2566971" y="3477042"/>
            <a:ext cx="4320480" cy="1246047"/>
            <a:chOff x="244469" y="3555512"/>
            <a:chExt cx="3979036" cy="124604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F2AC15-A421-364E-AE08-5A0E2A93C20B}"/>
                </a:ext>
              </a:extLst>
            </p:cNvPr>
            <p:cNvSpPr txBox="1"/>
            <p:nvPr/>
          </p:nvSpPr>
          <p:spPr>
            <a:xfrm>
              <a:off x="244469" y="3555512"/>
              <a:ext cx="2880320" cy="342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3. </a:t>
              </a:r>
              <a:r>
                <a:rPr lang="ko-KR" altLang="en-US" sz="12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구매자와 판매자간 댓글 기능</a:t>
              </a:r>
              <a:endPara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C93AC3-9813-A140-89BE-B1FC9D779A0E}"/>
                </a:ext>
              </a:extLst>
            </p:cNvPr>
            <p:cNvSpPr txBox="1"/>
            <p:nvPr/>
          </p:nvSpPr>
          <p:spPr>
            <a:xfrm>
              <a:off x="244469" y="3898235"/>
              <a:ext cx="3979036" cy="903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댓글 등록 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비밀 댓글 가능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</a:t>
              </a: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회원은 판매 및 교환 식품 글에 댓글을 작성할 수 있다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비밀 댓글의 경우 </a:t>
              </a:r>
              <a:r>
                <a:rPr lang="ko-KR" altLang="en-US" sz="900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판매자와</a:t>
              </a: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댓글 작성자만 확인할 수 있다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.)</a:t>
              </a: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댓글 수정 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</a:t>
              </a: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회원은 자신이 작성한 댓글을 수정할 수 있다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댓글 삭제 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</a:t>
              </a:r>
              <a:r>
                <a:rPr lang="ko-KR" altLang="en-US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회원은 자신이 작성한 댓글을 삭제할 수 있다</a:t>
              </a:r>
              <a:r>
                <a:rPr lang="en-US" altLang="ko-KR" sz="9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824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4780</TotalTime>
  <Words>2765</Words>
  <Application>Microsoft Office PowerPoint</Application>
  <PresentationFormat>화면 슬라이드 쇼(16:9)</PresentationFormat>
  <Paragraphs>503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62" baseType="lpstr">
      <vt:lpstr>-윤고딕330</vt:lpstr>
      <vt:lpstr>맑은 고딕</vt:lpstr>
      <vt:lpstr>Nanum Gothic ExtraBold</vt:lpstr>
      <vt:lpstr>NanumSquareOTF</vt:lpstr>
      <vt:lpstr>NanumSquareOTF ExtraBold</vt:lpstr>
      <vt:lpstr>12롯데마트드림Medium</vt:lpstr>
      <vt:lpstr>나눔고딕 ExtraBold</vt:lpstr>
      <vt:lpstr>NanumSquareRoundOTF</vt:lpstr>
      <vt:lpstr>NANUMGOTHIC EXTRABOLD</vt:lpstr>
      <vt:lpstr>NanumSquare ExtraBold</vt:lpstr>
      <vt:lpstr>나눔스퀘어라운드 ExtraBold</vt:lpstr>
      <vt:lpstr>NanumSquareRound Bold</vt:lpstr>
      <vt:lpstr>나눔스퀘어라운드 Bold</vt:lpstr>
      <vt:lpstr>NanumSquareRound Regular</vt:lpstr>
      <vt:lpstr>KoPubDotum_Pro Bold</vt:lpstr>
      <vt:lpstr>나눔스퀘어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송재임</cp:lastModifiedBy>
  <cp:revision>662</cp:revision>
  <dcterms:created xsi:type="dcterms:W3CDTF">2014-11-28T13:21:41Z</dcterms:created>
  <dcterms:modified xsi:type="dcterms:W3CDTF">2022-08-28T11:28:32Z</dcterms:modified>
</cp:coreProperties>
</file>